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30"/>
  </p:notesMasterIdLst>
  <p:handoutMasterIdLst>
    <p:handoutMasterId r:id="rId31"/>
  </p:handoutMasterIdLst>
  <p:sldIdLst>
    <p:sldId id="256" r:id="rId3"/>
    <p:sldId id="322" r:id="rId4"/>
    <p:sldId id="297" r:id="rId5"/>
    <p:sldId id="300" r:id="rId6"/>
    <p:sldId id="331" r:id="rId7"/>
    <p:sldId id="298" r:id="rId8"/>
    <p:sldId id="317" r:id="rId9"/>
    <p:sldId id="296" r:id="rId10"/>
    <p:sldId id="324" r:id="rId11"/>
    <p:sldId id="325" r:id="rId12"/>
    <p:sldId id="329" r:id="rId13"/>
    <p:sldId id="330" r:id="rId14"/>
    <p:sldId id="273" r:id="rId15"/>
    <p:sldId id="287" r:id="rId16"/>
    <p:sldId id="326" r:id="rId17"/>
    <p:sldId id="288" r:id="rId18"/>
    <p:sldId id="301" r:id="rId19"/>
    <p:sldId id="282" r:id="rId20"/>
    <p:sldId id="262" r:id="rId21"/>
    <p:sldId id="321" r:id="rId22"/>
    <p:sldId id="278" r:id="rId23"/>
    <p:sldId id="327" r:id="rId24"/>
    <p:sldId id="289" r:id="rId25"/>
    <p:sldId id="275" r:id="rId26"/>
    <p:sldId id="277" r:id="rId27"/>
    <p:sldId id="293" r:id="rId28"/>
    <p:sldId id="318" r:id="rId29"/>
  </p:sldIdLst>
  <p:sldSz cx="12188825" cy="6858000"/>
  <p:notesSz cx="7077075" cy="9426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969"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A100"/>
    <a:srgbClr val="EAA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83" autoAdjust="0"/>
    <p:restoredTop sz="95274" autoAdjust="0"/>
  </p:normalViewPr>
  <p:slideViewPr>
    <p:cSldViewPr>
      <p:cViewPr varScale="1">
        <p:scale>
          <a:sx n="86" d="100"/>
          <a:sy n="86" d="100"/>
        </p:scale>
        <p:origin x="774" y="96"/>
      </p:cViewPr>
      <p:guideLst>
        <p:guide pos="3839"/>
        <p:guide orient="horz" pos="2160"/>
      </p:guideLst>
    </p:cSldViewPr>
  </p:slideViewPr>
  <p:notesTextViewPr>
    <p:cViewPr>
      <p:scale>
        <a:sx n="1" d="1"/>
        <a:sy n="1" d="1"/>
      </p:scale>
      <p:origin x="0" y="0"/>
    </p:cViewPr>
  </p:notesTextViewPr>
  <p:sorterViewPr>
    <p:cViewPr varScale="1">
      <p:scale>
        <a:sx n="100" d="100"/>
        <a:sy n="100" d="100"/>
      </p:scale>
      <p:origin x="0" y="-5556"/>
    </p:cViewPr>
  </p:sorterViewPr>
  <p:notesViewPr>
    <p:cSldViewPr>
      <p:cViewPr varScale="1">
        <p:scale>
          <a:sx n="67" d="100"/>
          <a:sy n="67" d="100"/>
        </p:scale>
        <p:origin x="2748" y="102"/>
      </p:cViewPr>
      <p:guideLst>
        <p:guide orient="horz" pos="2969"/>
        <p:guide pos="222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71329"/>
          </a:xfrm>
          <a:prstGeom prst="rect">
            <a:avLst/>
          </a:prstGeom>
        </p:spPr>
        <p:txBody>
          <a:bodyPr vert="horz" lIns="94302" tIns="47151" rIns="94302" bIns="47151" rtlCol="0"/>
          <a:lstStyle>
            <a:lvl1pPr algn="l">
              <a:defRPr sz="1200"/>
            </a:lvl1pPr>
          </a:lstStyle>
          <a:p>
            <a:endParaRPr dirty="0"/>
          </a:p>
        </p:txBody>
      </p:sp>
      <p:sp>
        <p:nvSpPr>
          <p:cNvPr id="3" name="Date Placeholder 2"/>
          <p:cNvSpPr>
            <a:spLocks noGrp="1"/>
          </p:cNvSpPr>
          <p:nvPr>
            <p:ph type="dt" sz="quarter" idx="1"/>
          </p:nvPr>
        </p:nvSpPr>
        <p:spPr>
          <a:xfrm>
            <a:off x="4008705" y="0"/>
            <a:ext cx="3066733" cy="471329"/>
          </a:xfrm>
          <a:prstGeom prst="rect">
            <a:avLst/>
          </a:prstGeom>
        </p:spPr>
        <p:txBody>
          <a:bodyPr vert="horz" lIns="94302" tIns="47151" rIns="94302" bIns="47151" rtlCol="0"/>
          <a:lstStyle>
            <a:lvl1pPr algn="r">
              <a:defRPr sz="1200"/>
            </a:lvl1pPr>
          </a:lstStyle>
          <a:p>
            <a:fld id="{128FCA9C-FF92-4024-BDEC-A6D3B663DC09}" type="datetimeFigureOut">
              <a:rPr lang="en-US"/>
              <a:t>5/22/2024</a:t>
            </a:fld>
            <a:endParaRPr dirty="0"/>
          </a:p>
        </p:txBody>
      </p:sp>
      <p:sp>
        <p:nvSpPr>
          <p:cNvPr id="4" name="Footer Placeholder 3"/>
          <p:cNvSpPr>
            <a:spLocks noGrp="1"/>
          </p:cNvSpPr>
          <p:nvPr>
            <p:ph type="ftr" sz="quarter" idx="2"/>
          </p:nvPr>
        </p:nvSpPr>
        <p:spPr>
          <a:xfrm>
            <a:off x="0" y="8953610"/>
            <a:ext cx="3066733" cy="471329"/>
          </a:xfrm>
          <a:prstGeom prst="rect">
            <a:avLst/>
          </a:prstGeom>
        </p:spPr>
        <p:txBody>
          <a:bodyPr vert="horz" lIns="94302" tIns="47151" rIns="94302" bIns="47151" rtlCol="0" anchor="b"/>
          <a:lstStyle>
            <a:lvl1pPr algn="l">
              <a:defRPr sz="1200"/>
            </a:lvl1pPr>
          </a:lstStyle>
          <a:p>
            <a:endParaRPr dirty="0"/>
          </a:p>
        </p:txBody>
      </p:sp>
      <p:sp>
        <p:nvSpPr>
          <p:cNvPr id="5" name="Slide Number Placeholder 4"/>
          <p:cNvSpPr>
            <a:spLocks noGrp="1"/>
          </p:cNvSpPr>
          <p:nvPr>
            <p:ph type="sldNum" sz="quarter" idx="3"/>
          </p:nvPr>
        </p:nvSpPr>
        <p:spPr>
          <a:xfrm>
            <a:off x="4008705" y="8953610"/>
            <a:ext cx="3066733" cy="471329"/>
          </a:xfrm>
          <a:prstGeom prst="rect">
            <a:avLst/>
          </a:prstGeom>
        </p:spPr>
        <p:txBody>
          <a:bodyPr vert="horz" lIns="94302" tIns="47151" rIns="94302" bIns="47151" rtlCol="0" anchor="b"/>
          <a:lstStyle>
            <a:lvl1pPr algn="r">
              <a:defRPr sz="1200"/>
            </a:lvl1pPr>
          </a:lstStyle>
          <a:p>
            <a:fld id="{A446DCAE-1661-43FF-8A44-43DAFDC1FD90}" type="slidenum">
              <a:rPr/>
              <a:t>‹#›</a:t>
            </a:fld>
            <a:endParaRPr dirty="0"/>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71329"/>
          </a:xfrm>
          <a:prstGeom prst="rect">
            <a:avLst/>
          </a:prstGeom>
        </p:spPr>
        <p:txBody>
          <a:bodyPr vert="horz" lIns="94302" tIns="47151" rIns="94302" bIns="47151" rtlCol="0"/>
          <a:lstStyle>
            <a:lvl1pPr algn="l">
              <a:defRPr sz="1200"/>
            </a:lvl1pPr>
          </a:lstStyle>
          <a:p>
            <a:endParaRPr dirty="0"/>
          </a:p>
        </p:txBody>
      </p:sp>
      <p:sp>
        <p:nvSpPr>
          <p:cNvPr id="3" name="Date Placeholder 2"/>
          <p:cNvSpPr>
            <a:spLocks noGrp="1"/>
          </p:cNvSpPr>
          <p:nvPr>
            <p:ph type="dt" idx="1"/>
          </p:nvPr>
        </p:nvSpPr>
        <p:spPr>
          <a:xfrm>
            <a:off x="4008705" y="0"/>
            <a:ext cx="3066733" cy="471329"/>
          </a:xfrm>
          <a:prstGeom prst="rect">
            <a:avLst/>
          </a:prstGeom>
        </p:spPr>
        <p:txBody>
          <a:bodyPr vert="horz" lIns="94302" tIns="47151" rIns="94302" bIns="47151" rtlCol="0"/>
          <a:lstStyle>
            <a:lvl1pPr algn="r">
              <a:defRPr sz="1200"/>
            </a:lvl1pPr>
          </a:lstStyle>
          <a:p>
            <a:fld id="{772AB877-E7B1-4681-847E-D0918612832B}" type="datetimeFigureOut">
              <a:rPr lang="en-US"/>
              <a:t>5/22/2024</a:t>
            </a:fld>
            <a:endParaRPr dirty="0"/>
          </a:p>
        </p:txBody>
      </p:sp>
      <p:sp>
        <p:nvSpPr>
          <p:cNvPr id="4" name="Slide Image Placeholder 3"/>
          <p:cNvSpPr>
            <a:spLocks noGrp="1" noRot="1" noChangeAspect="1"/>
          </p:cNvSpPr>
          <p:nvPr>
            <p:ph type="sldImg" idx="2"/>
          </p:nvPr>
        </p:nvSpPr>
        <p:spPr>
          <a:xfrm>
            <a:off x="396875" y="706438"/>
            <a:ext cx="6283325" cy="3535362"/>
          </a:xfrm>
          <a:prstGeom prst="rect">
            <a:avLst/>
          </a:prstGeom>
          <a:noFill/>
          <a:ln w="12700">
            <a:solidFill>
              <a:prstClr val="black"/>
            </a:solidFill>
          </a:ln>
        </p:spPr>
        <p:txBody>
          <a:bodyPr vert="horz" lIns="94302" tIns="47151" rIns="94302" bIns="47151" rtlCol="0" anchor="ctr"/>
          <a:lstStyle/>
          <a:p>
            <a:endParaRPr dirty="0"/>
          </a:p>
        </p:txBody>
      </p:sp>
      <p:sp>
        <p:nvSpPr>
          <p:cNvPr id="5" name="Notes Placeholder 4"/>
          <p:cNvSpPr>
            <a:spLocks noGrp="1"/>
          </p:cNvSpPr>
          <p:nvPr>
            <p:ph type="body" sz="quarter" idx="3"/>
          </p:nvPr>
        </p:nvSpPr>
        <p:spPr>
          <a:xfrm>
            <a:off x="707708" y="4477623"/>
            <a:ext cx="5661660" cy="4241959"/>
          </a:xfrm>
          <a:prstGeom prst="rect">
            <a:avLst/>
          </a:prstGeom>
        </p:spPr>
        <p:txBody>
          <a:bodyPr vert="horz" lIns="94302" tIns="47151" rIns="94302" bIns="47151"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953610"/>
            <a:ext cx="3066733" cy="471329"/>
          </a:xfrm>
          <a:prstGeom prst="rect">
            <a:avLst/>
          </a:prstGeom>
        </p:spPr>
        <p:txBody>
          <a:bodyPr vert="horz" lIns="94302" tIns="47151" rIns="94302" bIns="47151" rtlCol="0" anchor="b"/>
          <a:lstStyle>
            <a:lvl1pPr algn="l">
              <a:defRPr sz="1200"/>
            </a:lvl1pPr>
          </a:lstStyle>
          <a:p>
            <a:endParaRPr dirty="0"/>
          </a:p>
        </p:txBody>
      </p:sp>
      <p:sp>
        <p:nvSpPr>
          <p:cNvPr id="7" name="Slide Number Placeholder 6"/>
          <p:cNvSpPr>
            <a:spLocks noGrp="1"/>
          </p:cNvSpPr>
          <p:nvPr>
            <p:ph type="sldNum" sz="quarter" idx="5"/>
          </p:nvPr>
        </p:nvSpPr>
        <p:spPr>
          <a:xfrm>
            <a:off x="4008705" y="8953610"/>
            <a:ext cx="3066733" cy="471329"/>
          </a:xfrm>
          <a:prstGeom prst="rect">
            <a:avLst/>
          </a:prstGeom>
        </p:spPr>
        <p:txBody>
          <a:bodyPr vert="horz" lIns="94302" tIns="47151" rIns="94302" bIns="47151" rtlCol="0" anchor="b"/>
          <a:lstStyle>
            <a:lvl1pPr algn="r">
              <a:defRPr sz="1200"/>
            </a:lvl1pPr>
          </a:lstStyle>
          <a:p>
            <a:fld id="{69C971FF-EF28-4195-A575-329446EFAA55}" type="slidenum">
              <a:rPr/>
              <a:t>‹#›</a:t>
            </a:fld>
            <a:endParaRPr dirty="0"/>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a:t>
            </a:fld>
            <a:endParaRPr lang="en-US" dirty="0"/>
          </a:p>
        </p:txBody>
      </p:sp>
    </p:spTree>
    <p:extLst>
      <p:ext uri="{BB962C8B-B14F-4D97-AF65-F5344CB8AC3E}">
        <p14:creationId xmlns:p14="http://schemas.microsoft.com/office/powerpoint/2010/main" val="291654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15</a:t>
            </a:fld>
            <a:endParaRPr lang="en-US" dirty="0"/>
          </a:p>
        </p:txBody>
      </p:sp>
    </p:spTree>
    <p:extLst>
      <p:ext uri="{BB962C8B-B14F-4D97-AF65-F5344CB8AC3E}">
        <p14:creationId xmlns:p14="http://schemas.microsoft.com/office/powerpoint/2010/main" val="11302928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16</a:t>
            </a:fld>
            <a:endParaRPr lang="en-US" dirty="0"/>
          </a:p>
        </p:txBody>
      </p:sp>
    </p:spTree>
    <p:extLst>
      <p:ext uri="{BB962C8B-B14F-4D97-AF65-F5344CB8AC3E}">
        <p14:creationId xmlns:p14="http://schemas.microsoft.com/office/powerpoint/2010/main" val="3900319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17</a:t>
            </a:fld>
            <a:endParaRPr lang="en-US" dirty="0"/>
          </a:p>
        </p:txBody>
      </p:sp>
    </p:spTree>
    <p:extLst>
      <p:ext uri="{BB962C8B-B14F-4D97-AF65-F5344CB8AC3E}">
        <p14:creationId xmlns:p14="http://schemas.microsoft.com/office/powerpoint/2010/main" val="3556047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18</a:t>
            </a:fld>
            <a:endParaRPr lang="en-US" dirty="0"/>
          </a:p>
        </p:txBody>
      </p:sp>
    </p:spTree>
    <p:extLst>
      <p:ext uri="{BB962C8B-B14F-4D97-AF65-F5344CB8AC3E}">
        <p14:creationId xmlns:p14="http://schemas.microsoft.com/office/powerpoint/2010/main" val="17906271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6875" y="706438"/>
            <a:ext cx="6283325" cy="35353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2CC701-D80A-463B-8415-A85485312088}" type="slidenum">
              <a:rPr lang="en-US" smtClean="0"/>
              <a:t>19</a:t>
            </a:fld>
            <a:endParaRPr lang="en-US" dirty="0"/>
          </a:p>
        </p:txBody>
      </p:sp>
    </p:spTree>
    <p:extLst>
      <p:ext uri="{BB962C8B-B14F-4D97-AF65-F5344CB8AC3E}">
        <p14:creationId xmlns:p14="http://schemas.microsoft.com/office/powerpoint/2010/main" val="4136793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20</a:t>
            </a:fld>
            <a:endParaRPr lang="en-US" dirty="0"/>
          </a:p>
        </p:txBody>
      </p:sp>
    </p:spTree>
    <p:extLst>
      <p:ext uri="{BB962C8B-B14F-4D97-AF65-F5344CB8AC3E}">
        <p14:creationId xmlns:p14="http://schemas.microsoft.com/office/powerpoint/2010/main" val="35872679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21</a:t>
            </a:fld>
            <a:endParaRPr lang="en-US" dirty="0"/>
          </a:p>
        </p:txBody>
      </p:sp>
    </p:spTree>
    <p:extLst>
      <p:ext uri="{BB962C8B-B14F-4D97-AF65-F5344CB8AC3E}">
        <p14:creationId xmlns:p14="http://schemas.microsoft.com/office/powerpoint/2010/main" val="3162562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22</a:t>
            </a:fld>
            <a:endParaRPr lang="en-US" dirty="0"/>
          </a:p>
        </p:txBody>
      </p:sp>
    </p:spTree>
    <p:extLst>
      <p:ext uri="{BB962C8B-B14F-4D97-AF65-F5344CB8AC3E}">
        <p14:creationId xmlns:p14="http://schemas.microsoft.com/office/powerpoint/2010/main" val="26973411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23</a:t>
            </a:fld>
            <a:endParaRPr lang="en-US" dirty="0"/>
          </a:p>
        </p:txBody>
      </p:sp>
    </p:spTree>
    <p:extLst>
      <p:ext uri="{BB962C8B-B14F-4D97-AF65-F5344CB8AC3E}">
        <p14:creationId xmlns:p14="http://schemas.microsoft.com/office/powerpoint/2010/main" val="438552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24</a:t>
            </a:fld>
            <a:endParaRPr lang="en-US" dirty="0"/>
          </a:p>
        </p:txBody>
      </p:sp>
    </p:spTree>
    <p:extLst>
      <p:ext uri="{BB962C8B-B14F-4D97-AF65-F5344CB8AC3E}">
        <p14:creationId xmlns:p14="http://schemas.microsoft.com/office/powerpoint/2010/main" val="339294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dirty="0"/>
          </a:p>
        </p:txBody>
      </p:sp>
    </p:spTree>
    <p:extLst>
      <p:ext uri="{BB962C8B-B14F-4D97-AF65-F5344CB8AC3E}">
        <p14:creationId xmlns:p14="http://schemas.microsoft.com/office/powerpoint/2010/main" val="2746960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25</a:t>
            </a:fld>
            <a:endParaRPr lang="en-US" dirty="0"/>
          </a:p>
        </p:txBody>
      </p:sp>
    </p:spTree>
    <p:extLst>
      <p:ext uri="{BB962C8B-B14F-4D97-AF65-F5344CB8AC3E}">
        <p14:creationId xmlns:p14="http://schemas.microsoft.com/office/powerpoint/2010/main" val="3359898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26</a:t>
            </a:fld>
            <a:endParaRPr lang="en-US" dirty="0"/>
          </a:p>
        </p:txBody>
      </p:sp>
    </p:spTree>
    <p:extLst>
      <p:ext uri="{BB962C8B-B14F-4D97-AF65-F5344CB8AC3E}">
        <p14:creationId xmlns:p14="http://schemas.microsoft.com/office/powerpoint/2010/main" val="16107016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27</a:t>
            </a:fld>
            <a:endParaRPr lang="en-US" dirty="0"/>
          </a:p>
        </p:txBody>
      </p:sp>
    </p:spTree>
    <p:extLst>
      <p:ext uri="{BB962C8B-B14F-4D97-AF65-F5344CB8AC3E}">
        <p14:creationId xmlns:p14="http://schemas.microsoft.com/office/powerpoint/2010/main" val="1001993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dirty="0"/>
          </a:p>
        </p:txBody>
      </p:sp>
    </p:spTree>
    <p:extLst>
      <p:ext uri="{BB962C8B-B14F-4D97-AF65-F5344CB8AC3E}">
        <p14:creationId xmlns:p14="http://schemas.microsoft.com/office/powerpoint/2010/main" val="866360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dirty="0"/>
          </a:p>
        </p:txBody>
      </p:sp>
    </p:spTree>
    <p:extLst>
      <p:ext uri="{BB962C8B-B14F-4D97-AF65-F5344CB8AC3E}">
        <p14:creationId xmlns:p14="http://schemas.microsoft.com/office/powerpoint/2010/main" val="2738020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dirty="0"/>
          </a:p>
        </p:txBody>
      </p:sp>
    </p:spTree>
    <p:extLst>
      <p:ext uri="{BB962C8B-B14F-4D97-AF65-F5344CB8AC3E}">
        <p14:creationId xmlns:p14="http://schemas.microsoft.com/office/powerpoint/2010/main" val="2590975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dirty="0"/>
          </a:p>
        </p:txBody>
      </p:sp>
    </p:spTree>
    <p:extLst>
      <p:ext uri="{BB962C8B-B14F-4D97-AF65-F5344CB8AC3E}">
        <p14:creationId xmlns:p14="http://schemas.microsoft.com/office/powerpoint/2010/main" val="3358277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6875" y="706438"/>
            <a:ext cx="6283325" cy="3535362"/>
          </a:xfrm>
        </p:spPr>
      </p:sp>
      <p:sp>
        <p:nvSpPr>
          <p:cNvPr id="3" name="Notes Placeholder 2"/>
          <p:cNvSpPr>
            <a:spLocks noGrp="1"/>
          </p:cNvSpPr>
          <p:nvPr>
            <p:ph type="body" idx="1"/>
          </p:nvPr>
        </p:nvSpPr>
        <p:spPr/>
        <p:txBody>
          <a:bodyPr/>
          <a:lstStyle/>
          <a:p>
            <a:pPr defTabSz="943021">
              <a:defRPr/>
            </a:pPr>
            <a:endParaRPr lang="en-US" dirty="0"/>
          </a:p>
        </p:txBody>
      </p:sp>
      <p:sp>
        <p:nvSpPr>
          <p:cNvPr id="4" name="Slide Number Placeholder 3"/>
          <p:cNvSpPr>
            <a:spLocks noGrp="1"/>
          </p:cNvSpPr>
          <p:nvPr>
            <p:ph type="sldNum" sz="quarter" idx="10"/>
          </p:nvPr>
        </p:nvSpPr>
        <p:spPr/>
        <p:txBody>
          <a:bodyPr/>
          <a:lstStyle/>
          <a:p>
            <a:fld id="{3A2CC701-D80A-463B-8415-A85485312088}" type="slidenum">
              <a:rPr lang="en-US" smtClean="0"/>
              <a:t>8</a:t>
            </a:fld>
            <a:endParaRPr lang="en-US" dirty="0"/>
          </a:p>
        </p:txBody>
      </p:sp>
    </p:spTree>
    <p:extLst>
      <p:ext uri="{BB962C8B-B14F-4D97-AF65-F5344CB8AC3E}">
        <p14:creationId xmlns:p14="http://schemas.microsoft.com/office/powerpoint/2010/main" val="2538904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dirty="0"/>
          </a:p>
        </p:txBody>
      </p:sp>
    </p:spTree>
    <p:extLst>
      <p:ext uri="{BB962C8B-B14F-4D97-AF65-F5344CB8AC3E}">
        <p14:creationId xmlns:p14="http://schemas.microsoft.com/office/powerpoint/2010/main" val="19569496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t>14</a:t>
            </a:fld>
            <a:endParaRPr lang="en-US" dirty="0"/>
          </a:p>
        </p:txBody>
      </p:sp>
    </p:spTree>
    <p:extLst>
      <p:ext uri="{BB962C8B-B14F-4D97-AF65-F5344CB8AC3E}">
        <p14:creationId xmlns:p14="http://schemas.microsoft.com/office/powerpoint/2010/main" val="3236505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dirty="0">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5/22/2024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5/22/2024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5/22/2024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F33987-6305-4E2A-BF18-EF013ECE927B}" type="datetimeFigureOut">
              <a:rPr lang="en-US"/>
              <a:t>5/22/2024</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EDF33987-6305-4E2A-BF18-EF013ECE927B}" type="datetimeFigureOut">
              <a:rPr lang="en-US"/>
              <a:t>5/22/2024</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EDF33987-6305-4E2A-BF18-EF013ECE927B}" type="datetimeFigureOut">
              <a:rPr lang="en-US"/>
              <a:t>5/22/2024</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EDF33987-6305-4E2A-BF18-EF013ECE927B}" type="datetimeFigureOut">
              <a:rPr lang="en-US"/>
              <a:t>5/22/2024</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33987-6305-4E2A-BF18-EF013ECE927B}" type="datetimeFigureOut">
              <a:rPr lang="en-US"/>
              <a:t>5/22/2024</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5/22/2024</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dirty="0"/>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dirty="0"/>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5/22/2024</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F36C87F6-986D-49E6-AF40-1B3A1EE8064D}" type="slidenum">
              <a:rPr/>
              <a:t>‹#›</a:t>
            </a:fld>
            <a:endParaRPr dirty="0"/>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
              <a:srgbClr val="7030A0"/>
            </a:gs>
            <a:gs pos="0">
              <a:schemeClr val="bg1"/>
            </a:gs>
            <a:gs pos="0">
              <a:schemeClr val="bg1">
                <a:lumMod val="95000"/>
              </a:schemeClr>
            </a:gs>
            <a:gs pos="25000">
              <a:schemeClr val="bg1">
                <a:lumMod val="85000"/>
              </a:schemeClr>
            </a:gs>
          </a:gsLst>
          <a:lin ang="48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000">
                <a:solidFill>
                  <a:schemeClr val="tx1"/>
                </a:solidFill>
              </a:defRPr>
            </a:lvl1pPr>
          </a:lstStyle>
          <a:p>
            <a:fld id="{EDF33987-6305-4E2A-BF18-EF013ECE927B}" type="datetimeFigureOut">
              <a:rPr lang="en-US"/>
              <a:pPr/>
              <a:t>5/22/2024</a:t>
            </a:fld>
            <a:endParaRPr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a:pPr/>
              <a:t>‹#›</a:t>
            </a:fld>
            <a:endParaRPr dirty="0"/>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wwwnc.cdc.gov/trave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studyabroad.scranton.edu/_customtags/ct_DocumentRetrieve.cfm?token=eyJ0eXAiOiJKV1QiLCJhbGciOiJIUzI1NiJ9.eyJwYXlsb2FkIjp7InRpbWVzdGFtcCI6IjIwMjMtMDktMjJUMTY6NDc6MTYiLCJleHBpcmVMaW5rIjp0cnVlLCJmaWxlSWQiOjEwODkwNjJ9fQ.y3TCY84wCET7_AHpNICz8WFpnqAaxIns6WYB3vEpOE4"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hyperlink" Target="https://www.geobluestudents.com/"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step.state.gov/step/"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travel.state.gov/content/dam/students-abroad/pdfs/911_ABROAD.pdf"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mailto:kara.bishop@scranton.edu"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mailto:noelle.drozdick@Scranton.edu"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mailto:res-life@scranton.edu"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cranton.edu/studentlife/studentaffairs/student-conduct/standardsofconduct.s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travel.state.gov/content/travel/en/traveladvisories/traveladvisories.html/"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ww.osac.gov/Content/Browse/Report?subContentTypes=Country%20Security%20Repor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ctr"/>
          <a:lstStyle/>
          <a:p>
            <a:pPr algn="ctr"/>
            <a:r>
              <a:rPr lang="en-US" b="1" dirty="0">
                <a:solidFill>
                  <a:schemeClr val="tx1"/>
                </a:solidFill>
              </a:rPr>
              <a:t>University of Scranton</a:t>
            </a:r>
            <a:br>
              <a:rPr lang="en-US" b="1" dirty="0">
                <a:solidFill>
                  <a:schemeClr val="tx1"/>
                </a:solidFill>
              </a:rPr>
            </a:br>
            <a:r>
              <a:rPr lang="en-US" b="1" dirty="0">
                <a:solidFill>
                  <a:schemeClr val="tx1"/>
                </a:solidFill>
              </a:rPr>
              <a:t>Study abroad</a:t>
            </a:r>
            <a:br>
              <a:rPr lang="en-US" b="1" dirty="0">
                <a:solidFill>
                  <a:schemeClr val="tx1"/>
                </a:solidFill>
              </a:rPr>
            </a:br>
            <a:r>
              <a:rPr lang="en-US" b="1" dirty="0">
                <a:solidFill>
                  <a:schemeClr val="tx1"/>
                </a:solidFill>
              </a:rPr>
              <a:t>Pre-departure orientation</a:t>
            </a:r>
          </a:p>
        </p:txBody>
      </p:sp>
      <p:sp>
        <p:nvSpPr>
          <p:cNvPr id="3" name="Subtitle 2"/>
          <p:cNvSpPr>
            <a:spLocks noGrp="1"/>
          </p:cNvSpPr>
          <p:nvPr>
            <p:ph type="subTitle" idx="1"/>
          </p:nvPr>
        </p:nvSpPr>
        <p:spPr>
          <a:xfrm>
            <a:off x="2170112" y="5029200"/>
            <a:ext cx="8496300" cy="1143000"/>
          </a:xfrm>
        </p:spPr>
        <p:txBody>
          <a:bodyPr/>
          <a:lstStyle/>
          <a:p>
            <a:pPr algn="ctr"/>
            <a:r>
              <a:rPr lang="en-US" b="1" dirty="0"/>
              <a:t>For Summer and Fall 2024 Programs</a:t>
            </a: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DE7E0-EAF5-4C6B-AFE3-F2091D523093}"/>
              </a:ext>
            </a:extLst>
          </p:cNvPr>
          <p:cNvSpPr>
            <a:spLocks noGrp="1"/>
          </p:cNvSpPr>
          <p:nvPr>
            <p:ph type="ctrTitle"/>
          </p:nvPr>
        </p:nvSpPr>
        <p:spPr>
          <a:xfrm>
            <a:off x="1217613" y="1828799"/>
            <a:ext cx="9753600" cy="390527"/>
          </a:xfrm>
        </p:spPr>
        <p:txBody>
          <a:bodyPr>
            <a:normAutofit fontScale="90000"/>
          </a:bodyPr>
          <a:lstStyle/>
          <a:p>
            <a:r>
              <a:rPr lang="en-US" sz="6000" b="1" dirty="0"/>
              <a:t>Tips</a:t>
            </a:r>
            <a:r>
              <a:rPr lang="en-US" b="1" dirty="0"/>
              <a:t> For Overcoming Culture Shock</a:t>
            </a:r>
          </a:p>
        </p:txBody>
      </p:sp>
      <p:sp>
        <p:nvSpPr>
          <p:cNvPr id="3" name="Subtitle 2">
            <a:extLst>
              <a:ext uri="{FF2B5EF4-FFF2-40B4-BE49-F238E27FC236}">
                <a16:creationId xmlns:a16="http://schemas.microsoft.com/office/drawing/2014/main" id="{A954244F-BD6A-440D-8060-63C3E113CB3C}"/>
              </a:ext>
            </a:extLst>
          </p:cNvPr>
          <p:cNvSpPr>
            <a:spLocks noGrp="1"/>
          </p:cNvSpPr>
          <p:nvPr>
            <p:ph type="subTitle" idx="1"/>
          </p:nvPr>
        </p:nvSpPr>
        <p:spPr>
          <a:xfrm>
            <a:off x="1217614" y="2560322"/>
            <a:ext cx="8388611" cy="2746056"/>
          </a:xfrm>
        </p:spPr>
        <p:txBody>
          <a:bodyPr vert="horz" lIns="91440" tIns="45720" rIns="91440" bIns="45720" rtlCol="0" anchor="t">
            <a:normAutofit/>
          </a:bodyPr>
          <a:lstStyle/>
          <a:p>
            <a:pPr marL="457200" indent="-457200">
              <a:buFont typeface="Arial" panose="020B0604020202020204" pitchFamily="34" charset="0"/>
              <a:buChar char="•"/>
            </a:pPr>
            <a:r>
              <a:rPr lang="en-US" sz="3200" dirty="0"/>
              <a:t>Be curious</a:t>
            </a:r>
          </a:p>
          <a:p>
            <a:pPr marL="457200" indent="-457200">
              <a:buFont typeface="Arial" panose="020B0604020202020204" pitchFamily="34" charset="0"/>
              <a:buChar char="•"/>
            </a:pPr>
            <a:r>
              <a:rPr lang="en-US" sz="3200" dirty="0"/>
              <a:t>Be open-minded</a:t>
            </a:r>
          </a:p>
          <a:p>
            <a:pPr marL="457200" indent="-457200">
              <a:buFont typeface="Arial" panose="020B0604020202020204" pitchFamily="34" charset="0"/>
              <a:buChar char="•"/>
            </a:pPr>
            <a:r>
              <a:rPr lang="en-US" sz="3200" dirty="0">
                <a:ea typeface="+mn-lt"/>
                <a:cs typeface="+mn-lt"/>
              </a:rPr>
              <a:t>Be flexible</a:t>
            </a:r>
            <a:endParaRPr lang="en-US" dirty="0"/>
          </a:p>
          <a:p>
            <a:pPr marL="457200" indent="-457200">
              <a:buFont typeface="Arial" panose="020B0604020202020204" pitchFamily="34" charset="0"/>
              <a:buChar char="•"/>
            </a:pPr>
            <a:r>
              <a:rPr lang="en-US" sz="3200" dirty="0"/>
              <a:t>Get involved with your new community</a:t>
            </a:r>
          </a:p>
          <a:p>
            <a:pPr marL="457200" indent="-457200">
              <a:buFont typeface="Arial" panose="020B0604020202020204" pitchFamily="34" charset="0"/>
              <a:buChar char="•"/>
            </a:pPr>
            <a:r>
              <a:rPr lang="en-US" sz="3200" dirty="0"/>
              <a:t>Focus on the positives and remember your study abroad goals!</a:t>
            </a:r>
          </a:p>
        </p:txBody>
      </p:sp>
    </p:spTree>
    <p:extLst>
      <p:ext uri="{BB962C8B-B14F-4D97-AF65-F5344CB8AC3E}">
        <p14:creationId xmlns:p14="http://schemas.microsoft.com/office/powerpoint/2010/main" val="230266144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DE7E0-EAF5-4C6B-AFE3-F2091D523093}"/>
              </a:ext>
            </a:extLst>
          </p:cNvPr>
          <p:cNvSpPr>
            <a:spLocks noGrp="1"/>
          </p:cNvSpPr>
          <p:nvPr>
            <p:ph type="ctrTitle"/>
          </p:nvPr>
        </p:nvSpPr>
        <p:spPr>
          <a:xfrm>
            <a:off x="1217613" y="1828799"/>
            <a:ext cx="9753600" cy="390527"/>
          </a:xfrm>
        </p:spPr>
        <p:txBody>
          <a:bodyPr>
            <a:normAutofit fontScale="90000"/>
          </a:bodyPr>
          <a:lstStyle/>
          <a:p>
            <a:r>
              <a:rPr lang="en-US" sz="6000" b="1" dirty="0"/>
              <a:t>More Tips </a:t>
            </a:r>
            <a:endParaRPr lang="en-US" b="1" dirty="0"/>
          </a:p>
        </p:txBody>
      </p:sp>
      <p:sp>
        <p:nvSpPr>
          <p:cNvPr id="3" name="Subtitle 2">
            <a:extLst>
              <a:ext uri="{FF2B5EF4-FFF2-40B4-BE49-F238E27FC236}">
                <a16:creationId xmlns:a16="http://schemas.microsoft.com/office/drawing/2014/main" id="{A954244F-BD6A-440D-8060-63C3E113CB3C}"/>
              </a:ext>
            </a:extLst>
          </p:cNvPr>
          <p:cNvSpPr>
            <a:spLocks noGrp="1"/>
          </p:cNvSpPr>
          <p:nvPr>
            <p:ph type="subTitle" idx="1"/>
          </p:nvPr>
        </p:nvSpPr>
        <p:spPr>
          <a:xfrm>
            <a:off x="1217614" y="2560322"/>
            <a:ext cx="8388611" cy="2746056"/>
          </a:xfrm>
        </p:spPr>
        <p:txBody>
          <a:bodyPr vert="horz" lIns="91440" tIns="45720" rIns="91440" bIns="45720" rtlCol="0" anchor="t">
            <a:normAutofit fontScale="92500" lnSpcReduction="10000"/>
          </a:bodyPr>
          <a:lstStyle/>
          <a:p>
            <a:r>
              <a:rPr lang="en-US" sz="3200" dirty="0"/>
              <a:t>Get used to walking and daily exercise before you go abroad. </a:t>
            </a:r>
          </a:p>
          <a:p>
            <a:endParaRPr lang="en-US" sz="3200" dirty="0"/>
          </a:p>
          <a:p>
            <a:r>
              <a:rPr lang="en-US" sz="3200" dirty="0"/>
              <a:t>Bring comfortable shoes with you. </a:t>
            </a:r>
          </a:p>
          <a:p>
            <a:endParaRPr lang="en-US" sz="3200" dirty="0"/>
          </a:p>
          <a:p>
            <a:r>
              <a:rPr lang="en-US" sz="3200" dirty="0"/>
              <a:t>You are likely to do a LOT more walking abroad than in the USA. </a:t>
            </a:r>
          </a:p>
          <a:p>
            <a:endParaRPr lang="en-US" sz="3200" dirty="0"/>
          </a:p>
          <a:p>
            <a:endParaRPr lang="en-US" sz="3200" dirty="0"/>
          </a:p>
          <a:p>
            <a:endParaRPr lang="en-US" sz="3200" dirty="0"/>
          </a:p>
          <a:p>
            <a:endParaRPr lang="en-US" sz="3200" dirty="0"/>
          </a:p>
        </p:txBody>
      </p:sp>
    </p:spTree>
    <p:extLst>
      <p:ext uri="{BB962C8B-B14F-4D97-AF65-F5344CB8AC3E}">
        <p14:creationId xmlns:p14="http://schemas.microsoft.com/office/powerpoint/2010/main" val="1846560874"/>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DE7E0-EAF5-4C6B-AFE3-F2091D523093}"/>
              </a:ext>
            </a:extLst>
          </p:cNvPr>
          <p:cNvSpPr>
            <a:spLocks noGrp="1"/>
          </p:cNvSpPr>
          <p:nvPr>
            <p:ph type="ctrTitle"/>
          </p:nvPr>
        </p:nvSpPr>
        <p:spPr>
          <a:xfrm>
            <a:off x="1217613" y="1828799"/>
            <a:ext cx="9753600" cy="390527"/>
          </a:xfrm>
        </p:spPr>
        <p:txBody>
          <a:bodyPr>
            <a:normAutofit fontScale="90000"/>
          </a:bodyPr>
          <a:lstStyle/>
          <a:p>
            <a:r>
              <a:rPr lang="en-US" sz="6000" b="1" dirty="0"/>
              <a:t>Budget Tips</a:t>
            </a:r>
            <a:endParaRPr lang="en-US" b="1" dirty="0"/>
          </a:p>
        </p:txBody>
      </p:sp>
      <p:sp>
        <p:nvSpPr>
          <p:cNvPr id="3" name="Subtitle 2">
            <a:extLst>
              <a:ext uri="{FF2B5EF4-FFF2-40B4-BE49-F238E27FC236}">
                <a16:creationId xmlns:a16="http://schemas.microsoft.com/office/drawing/2014/main" id="{A954244F-BD6A-440D-8060-63C3E113CB3C}"/>
              </a:ext>
            </a:extLst>
          </p:cNvPr>
          <p:cNvSpPr>
            <a:spLocks noGrp="1"/>
          </p:cNvSpPr>
          <p:nvPr>
            <p:ph type="subTitle" idx="1"/>
          </p:nvPr>
        </p:nvSpPr>
        <p:spPr>
          <a:xfrm>
            <a:off x="1217614" y="2560322"/>
            <a:ext cx="8388611" cy="2746056"/>
          </a:xfrm>
        </p:spPr>
        <p:txBody>
          <a:bodyPr vert="horz" lIns="91440" tIns="45720" rIns="91440" bIns="45720" rtlCol="0" anchor="t">
            <a:normAutofit fontScale="92500" lnSpcReduction="10000"/>
          </a:bodyPr>
          <a:lstStyle/>
          <a:p>
            <a:r>
              <a:rPr lang="en-US" sz="3200" dirty="0"/>
              <a:t>Create a budget for yourself for each week you will be abroad.  </a:t>
            </a:r>
          </a:p>
          <a:p>
            <a:endParaRPr lang="en-US" sz="3200" dirty="0"/>
          </a:p>
          <a:p>
            <a:r>
              <a:rPr lang="en-US" sz="3200" dirty="0"/>
              <a:t>Make a meal plan budget. </a:t>
            </a:r>
          </a:p>
          <a:p>
            <a:endParaRPr lang="en-US" sz="3200" dirty="0"/>
          </a:p>
          <a:p>
            <a:r>
              <a:rPr lang="en-US" sz="3200" dirty="0"/>
              <a:t>Weekend trips and travel experiences can add up quickly. </a:t>
            </a:r>
          </a:p>
          <a:p>
            <a:endParaRPr lang="en-US" sz="3200" dirty="0"/>
          </a:p>
          <a:p>
            <a:endParaRPr lang="en-US" sz="3200" dirty="0"/>
          </a:p>
          <a:p>
            <a:endParaRPr lang="en-US" sz="3200" dirty="0"/>
          </a:p>
          <a:p>
            <a:endParaRPr lang="en-US" sz="3200" dirty="0"/>
          </a:p>
          <a:p>
            <a:endParaRPr lang="en-US" sz="3200" dirty="0"/>
          </a:p>
          <a:p>
            <a:endParaRPr lang="en-US" sz="3200" dirty="0"/>
          </a:p>
        </p:txBody>
      </p:sp>
    </p:spTree>
    <p:extLst>
      <p:ext uri="{BB962C8B-B14F-4D97-AF65-F5344CB8AC3E}">
        <p14:creationId xmlns:p14="http://schemas.microsoft.com/office/powerpoint/2010/main" val="409070841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198" y="1143000"/>
            <a:ext cx="9753600" cy="1325562"/>
          </a:xfrm>
        </p:spPr>
        <p:txBody>
          <a:bodyPr anchor="t"/>
          <a:lstStyle/>
          <a:p>
            <a:pPr algn="ctr"/>
            <a:r>
              <a:rPr lang="en-US" b="1" dirty="0">
                <a:solidFill>
                  <a:schemeClr val="tx1"/>
                </a:solidFill>
              </a:rPr>
              <a:t>Important Documents</a:t>
            </a:r>
          </a:p>
        </p:txBody>
      </p:sp>
      <p:sp>
        <p:nvSpPr>
          <p:cNvPr id="3" name="Content Placeholder 2"/>
          <p:cNvSpPr>
            <a:spLocks noGrp="1"/>
          </p:cNvSpPr>
          <p:nvPr>
            <p:ph sz="half" idx="1"/>
          </p:nvPr>
        </p:nvSpPr>
        <p:spPr>
          <a:xfrm>
            <a:off x="1370012" y="1981200"/>
            <a:ext cx="9094786" cy="4343400"/>
          </a:xfrm>
        </p:spPr>
        <p:txBody>
          <a:bodyPr>
            <a:normAutofit fontScale="70000" lnSpcReduction="20000"/>
          </a:bodyPr>
          <a:lstStyle/>
          <a:p>
            <a:pPr marL="45720" indent="0">
              <a:buNone/>
            </a:pPr>
            <a:r>
              <a:rPr lang="en-US" dirty="0"/>
              <a:t>Important documents to keep in your carry-on luggage:</a:t>
            </a:r>
          </a:p>
          <a:p>
            <a:pPr marL="274320" lvl="1" indent="0">
              <a:buNone/>
            </a:pPr>
            <a:r>
              <a:rPr lang="en-US" b="1" dirty="0">
                <a:solidFill>
                  <a:srgbClr val="FF0000"/>
                </a:solidFill>
              </a:rPr>
              <a:t>Passport</a:t>
            </a:r>
            <a:r>
              <a:rPr lang="en-US" dirty="0"/>
              <a:t>: </a:t>
            </a:r>
          </a:p>
          <a:p>
            <a:pPr lvl="2"/>
            <a:r>
              <a:rPr lang="en-US" dirty="0"/>
              <a:t>Check your expiry date carefully. </a:t>
            </a:r>
          </a:p>
          <a:p>
            <a:pPr lvl="2"/>
            <a:r>
              <a:rPr lang="en-US" dirty="0"/>
              <a:t>Countries can require 3 or 6 months remaining validity on your passport in order for you to enter the country. </a:t>
            </a:r>
          </a:p>
          <a:p>
            <a:pPr lvl="2"/>
            <a:r>
              <a:rPr lang="en-US" dirty="0"/>
              <a:t>If you have family travelling with you, make sure they check their passport expiry dates as well.  </a:t>
            </a:r>
          </a:p>
          <a:p>
            <a:pPr lvl="2"/>
            <a:endParaRPr lang="en-US" dirty="0"/>
          </a:p>
          <a:p>
            <a:pPr marL="274320" lvl="1" indent="0">
              <a:buNone/>
            </a:pPr>
            <a:r>
              <a:rPr lang="en-US" b="1" dirty="0">
                <a:solidFill>
                  <a:srgbClr val="FF0000"/>
                </a:solidFill>
              </a:rPr>
              <a:t>Student Visa</a:t>
            </a:r>
            <a:r>
              <a:rPr lang="en-US" dirty="0"/>
              <a:t>:   </a:t>
            </a:r>
          </a:p>
          <a:p>
            <a:pPr lvl="2"/>
            <a:r>
              <a:rPr lang="en-US" dirty="0"/>
              <a:t>Most countries require a visa for you to enter as a student if you will be there more than 90 days. </a:t>
            </a:r>
          </a:p>
          <a:p>
            <a:pPr lvl="2"/>
            <a:r>
              <a:rPr lang="en-US" dirty="0"/>
              <a:t>Visa application process and timelines vary by country.  Your host university will advise you on how to apply for the student visa for your study destination.  </a:t>
            </a:r>
          </a:p>
          <a:p>
            <a:pPr lvl="2"/>
            <a:r>
              <a:rPr lang="en-US" dirty="0"/>
              <a:t>Call or stop by the Office of Global Education if you need additional advice.  </a:t>
            </a:r>
          </a:p>
          <a:p>
            <a:pPr marL="274320" lvl="1" indent="0">
              <a:buNone/>
            </a:pPr>
            <a:endParaRPr lang="en-US" b="1" dirty="0">
              <a:solidFill>
                <a:srgbClr val="FF0000"/>
              </a:solidFill>
            </a:endParaRPr>
          </a:p>
          <a:p>
            <a:pPr marL="274320" lvl="1" indent="0">
              <a:buNone/>
            </a:pPr>
            <a:r>
              <a:rPr lang="en-US" b="1" dirty="0">
                <a:solidFill>
                  <a:srgbClr val="FF0000"/>
                </a:solidFill>
              </a:rPr>
              <a:t>Important papers: </a:t>
            </a:r>
          </a:p>
          <a:p>
            <a:pPr lvl="2"/>
            <a:r>
              <a:rPr lang="en-US" dirty="0"/>
              <a:t>Host University acceptance letter</a:t>
            </a:r>
          </a:p>
          <a:p>
            <a:pPr lvl="2"/>
            <a:r>
              <a:rPr lang="en-US" dirty="0"/>
              <a:t>Geo-blue Health card from Scranton and Health Insurance Information from your host university</a:t>
            </a:r>
          </a:p>
          <a:p>
            <a:pPr lvl="2"/>
            <a:r>
              <a:rPr lang="en-US" dirty="0"/>
              <a:t>Directions to university campus and your accommodation </a:t>
            </a:r>
          </a:p>
          <a:p>
            <a:pPr lvl="2"/>
            <a:r>
              <a:rPr lang="en-US" sz="1900" dirty="0"/>
              <a:t>Make sure to have copies of all important documents in the event you lose something!  If you lose your passport, it is necessary to have a copy of your passport.</a:t>
            </a:r>
          </a:p>
          <a:p>
            <a:pPr lvl="0">
              <a:buClr>
                <a:prstClr val="black"/>
              </a:buClr>
            </a:pPr>
            <a:endParaRPr lang="en-US" dirty="0"/>
          </a:p>
        </p:txBody>
      </p:sp>
      <p:pic>
        <p:nvPicPr>
          <p:cNvPr id="3074" name="Picture 2" descr="https://www.colourbox.com/preview/7238462-visa-stam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1012" y="533400"/>
            <a:ext cx="2317593" cy="179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7836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Health documents</a:t>
            </a:r>
          </a:p>
        </p:txBody>
      </p:sp>
      <p:sp>
        <p:nvSpPr>
          <p:cNvPr id="3" name="Content Placeholder 2"/>
          <p:cNvSpPr>
            <a:spLocks noGrp="1"/>
          </p:cNvSpPr>
          <p:nvPr>
            <p:ph sz="half" idx="1"/>
          </p:nvPr>
        </p:nvSpPr>
        <p:spPr>
          <a:xfrm>
            <a:off x="684212" y="1828800"/>
            <a:ext cx="10118933" cy="4724400"/>
          </a:xfrm>
        </p:spPr>
        <p:txBody>
          <a:bodyPr>
            <a:normAutofit fontScale="92500" lnSpcReduction="20000"/>
          </a:bodyPr>
          <a:lstStyle/>
          <a:p>
            <a:pPr>
              <a:buFont typeface="Wingdings" pitchFamily="2" charset="2"/>
              <a:buChar char="§"/>
            </a:pPr>
            <a:r>
              <a:rPr lang="en-US" dirty="0"/>
              <a:t>Have a complete physical exam, dental exam, and vision test prior to going abroad.</a:t>
            </a:r>
          </a:p>
          <a:p>
            <a:pPr>
              <a:buFont typeface="Wingdings" pitchFamily="2" charset="2"/>
              <a:buChar char="§"/>
            </a:pPr>
            <a:r>
              <a:rPr lang="en-US" dirty="0"/>
              <a:t>If you wear eye glasses or contact lenses, make sure you have extra pair or set with you when you travel. You will also want to have a copy of the prescription.</a:t>
            </a:r>
          </a:p>
          <a:p>
            <a:pPr>
              <a:buFont typeface="Wingdings" pitchFamily="2" charset="2"/>
              <a:buChar char="§"/>
            </a:pPr>
            <a:r>
              <a:rPr lang="en-US" dirty="0"/>
              <a:t>If you take prescription drugs, make sure you have written copies of all your prescriptions. Also, have both the brand and generic name available. </a:t>
            </a:r>
          </a:p>
          <a:p>
            <a:pPr>
              <a:buFont typeface="Wingdings" pitchFamily="2" charset="2"/>
              <a:buChar char="§"/>
            </a:pPr>
            <a:r>
              <a:rPr lang="en-US" dirty="0"/>
              <a:t>It is also wise to carry a letter from your physician explaining why the medication(s) are being prescribed. Always use the original medication container when traveling. </a:t>
            </a:r>
          </a:p>
          <a:p>
            <a:pPr>
              <a:buFont typeface="Wingdings" pitchFamily="2" charset="2"/>
              <a:buChar char="§"/>
            </a:pPr>
            <a:r>
              <a:rPr lang="en-US" dirty="0"/>
              <a:t>Visit the Center for Disease Control and Prevention’s website to determine if you will need any immunizations/vaccinations in order to travel to your study destination (</a:t>
            </a:r>
            <a:r>
              <a:rPr lang="en-US" dirty="0">
                <a:hlinkClick r:id="rId3"/>
              </a:rPr>
              <a:t>http://wwwnc.cdc.gov/travel/</a:t>
            </a:r>
            <a:r>
              <a:rPr lang="en-US" dirty="0"/>
              <a:t>).</a:t>
            </a:r>
          </a:p>
          <a:p>
            <a:endParaRPr lang="en-US" dirty="0"/>
          </a:p>
        </p:txBody>
      </p:sp>
      <p:pic>
        <p:nvPicPr>
          <p:cNvPr id="4098" name="Picture 2" descr="https://cdn0.iconfinder.com/data/icons/medical-and-health-care/80/Medical_health_care-06-5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94812" y="388938"/>
            <a:ext cx="1325561" cy="132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3467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Stay Well ABROAD</a:t>
            </a:r>
          </a:p>
        </p:txBody>
      </p:sp>
      <p:sp>
        <p:nvSpPr>
          <p:cNvPr id="3" name="Content Placeholder 2"/>
          <p:cNvSpPr>
            <a:spLocks noGrp="1"/>
          </p:cNvSpPr>
          <p:nvPr>
            <p:ph sz="half" idx="1"/>
          </p:nvPr>
        </p:nvSpPr>
        <p:spPr>
          <a:xfrm>
            <a:off x="6399212" y="1828800"/>
            <a:ext cx="3810000" cy="1143000"/>
          </a:xfrm>
        </p:spPr>
        <p:txBody>
          <a:bodyPr>
            <a:normAutofit/>
          </a:bodyPr>
          <a:lstStyle/>
          <a:p>
            <a:r>
              <a:rPr lang="en-US" dirty="0"/>
              <a:t>Check on immunizations before travelling. </a:t>
            </a:r>
          </a:p>
        </p:txBody>
      </p:sp>
      <p:sp>
        <p:nvSpPr>
          <p:cNvPr id="5" name="Content Placeholder 4"/>
          <p:cNvSpPr>
            <a:spLocks noGrp="1"/>
          </p:cNvSpPr>
          <p:nvPr>
            <p:ph sz="half" idx="2"/>
          </p:nvPr>
        </p:nvSpPr>
        <p:spPr>
          <a:xfrm>
            <a:off x="1217614" y="1828800"/>
            <a:ext cx="4190998" cy="1600200"/>
          </a:xfrm>
        </p:spPr>
        <p:txBody>
          <a:bodyPr>
            <a:normAutofit/>
          </a:bodyPr>
          <a:lstStyle/>
          <a:p>
            <a:r>
              <a:rPr lang="en-US" dirty="0"/>
              <a:t>Stay safe abroad – use your best judgment to avoid getting sick! </a:t>
            </a:r>
          </a:p>
          <a:p>
            <a:endParaRPr lang="en-US" dirty="0"/>
          </a:p>
          <a:p>
            <a:pPr marL="45720" indent="0">
              <a:buNone/>
            </a:pPr>
            <a:endParaRPr lang="en-US" dirty="0"/>
          </a:p>
          <a:p>
            <a:endParaRPr lang="en-US" dirty="0"/>
          </a:p>
        </p:txBody>
      </p:sp>
      <p:sp>
        <p:nvSpPr>
          <p:cNvPr id="4" name="Content Placeholder 2">
            <a:extLst>
              <a:ext uri="{FF2B5EF4-FFF2-40B4-BE49-F238E27FC236}">
                <a16:creationId xmlns:a16="http://schemas.microsoft.com/office/drawing/2014/main" id="{3FE720E7-396F-8943-DC2A-32CE6FD4782B}"/>
              </a:ext>
            </a:extLst>
          </p:cNvPr>
          <p:cNvSpPr txBox="1">
            <a:spLocks/>
          </p:cNvSpPr>
          <p:nvPr/>
        </p:nvSpPr>
        <p:spPr>
          <a:xfrm>
            <a:off x="1141412" y="3203944"/>
            <a:ext cx="9829799" cy="1143000"/>
          </a:xfrm>
          <a:prstGeom prst="rect">
            <a:avLst/>
          </a:prstGeom>
        </p:spPr>
        <p:txBody>
          <a:bodyPr vert="horz" lIns="91440" tIns="45720" rIns="91440" bIns="45720" rtlCol="0">
            <a:normAutofit/>
          </a:bodyPr>
          <a:lst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a:lstStyle>
          <a:p>
            <a:r>
              <a:rPr lang="en-US" dirty="0"/>
              <a:t>Complete a Health Information form as part of your Scranton study abroad application – for Faculty Led Programs ONLY</a:t>
            </a:r>
          </a:p>
          <a:p>
            <a:endParaRPr lang="en-US" dirty="0"/>
          </a:p>
          <a:p>
            <a:endParaRPr lang="en-US" dirty="0"/>
          </a:p>
        </p:txBody>
      </p:sp>
    </p:spTree>
    <p:extLst>
      <p:ext uri="{BB962C8B-B14F-4D97-AF65-F5344CB8AC3E}">
        <p14:creationId xmlns:p14="http://schemas.microsoft.com/office/powerpoint/2010/main" val="115390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Geo-Blue Insurance</a:t>
            </a:r>
          </a:p>
        </p:txBody>
      </p:sp>
      <p:sp>
        <p:nvSpPr>
          <p:cNvPr id="3" name="Content Placeholder 2"/>
          <p:cNvSpPr>
            <a:spLocks noGrp="1"/>
          </p:cNvSpPr>
          <p:nvPr>
            <p:ph sz="half" idx="1"/>
          </p:nvPr>
        </p:nvSpPr>
        <p:spPr>
          <a:xfrm>
            <a:off x="1233278" y="1828800"/>
            <a:ext cx="9737935" cy="4495800"/>
          </a:xfrm>
        </p:spPr>
        <p:txBody>
          <a:bodyPr>
            <a:normAutofit fontScale="92500" lnSpcReduction="20000"/>
          </a:bodyPr>
          <a:lstStyle/>
          <a:p>
            <a:pPr marL="109728" indent="0">
              <a:buNone/>
            </a:pPr>
            <a:r>
              <a:rPr lang="en-US" dirty="0"/>
              <a:t>Study Abroad students are enrolled in a health and emergency evacuation insurance program through the University of Scranton. </a:t>
            </a:r>
            <a:r>
              <a:rPr lang="en-US" dirty="0" err="1"/>
              <a:t>GeoBlue</a:t>
            </a:r>
            <a:r>
              <a:rPr lang="en-US" dirty="0"/>
              <a:t> insurance covers:</a:t>
            </a:r>
          </a:p>
          <a:p>
            <a:pPr lvl="1">
              <a:buFont typeface="Wingdings" pitchFamily="2" charset="2"/>
              <a:buChar char="§"/>
            </a:pPr>
            <a:r>
              <a:rPr lang="en-US" sz="1400" dirty="0"/>
              <a:t>Routine medical care </a:t>
            </a:r>
          </a:p>
          <a:p>
            <a:pPr lvl="1">
              <a:buFont typeface="Wingdings" pitchFamily="2" charset="2"/>
              <a:buChar char="§"/>
            </a:pPr>
            <a:r>
              <a:rPr lang="en-US" sz="1400" dirty="0"/>
              <a:t>Emergency medical care</a:t>
            </a:r>
          </a:p>
          <a:p>
            <a:pPr lvl="1">
              <a:buFont typeface="Wingdings" pitchFamily="2" charset="2"/>
              <a:buChar char="§"/>
            </a:pPr>
            <a:r>
              <a:rPr lang="en-US" sz="1400" dirty="0"/>
              <a:t>Emergency medical evacuation</a:t>
            </a:r>
          </a:p>
          <a:p>
            <a:pPr lvl="1">
              <a:buFont typeface="Wingdings" pitchFamily="2" charset="2"/>
              <a:buChar char="§"/>
            </a:pPr>
            <a:r>
              <a:rPr lang="en-US" sz="1400" dirty="0"/>
              <a:t>Emergency evacuation due to natural disaster</a:t>
            </a:r>
          </a:p>
          <a:p>
            <a:pPr lvl="1">
              <a:buFont typeface="Wingdings" pitchFamily="2" charset="2"/>
              <a:buChar char="§"/>
            </a:pPr>
            <a:r>
              <a:rPr lang="en-US" sz="1400" dirty="0"/>
              <a:t>Emergency evacuation due to political unrest</a:t>
            </a:r>
          </a:p>
          <a:p>
            <a:pPr lvl="1">
              <a:buFont typeface="Wingdings" pitchFamily="2" charset="2"/>
              <a:buChar char="§"/>
            </a:pPr>
            <a:r>
              <a:rPr lang="en-US" sz="1400" dirty="0"/>
              <a:t>Read through the policy coverage and benefits information </a:t>
            </a:r>
            <a:r>
              <a:rPr lang="en-US" sz="1400" dirty="0">
                <a:hlinkClick r:id="rId3"/>
              </a:rPr>
              <a:t>here</a:t>
            </a:r>
            <a:r>
              <a:rPr lang="en-US" sz="1400" dirty="0"/>
              <a:t>. </a:t>
            </a:r>
          </a:p>
          <a:p>
            <a:pPr marL="45720" indent="0">
              <a:buNone/>
            </a:pPr>
            <a:r>
              <a:rPr lang="en-US" dirty="0"/>
              <a:t>Register online  </a:t>
            </a:r>
            <a:r>
              <a:rPr lang="en-US" dirty="0">
                <a:hlinkClick r:id="rId4"/>
              </a:rPr>
              <a:t>https://www.geobluestudents.com/</a:t>
            </a:r>
            <a:endParaRPr lang="en-US" dirty="0"/>
          </a:p>
          <a:p>
            <a:pPr marL="45720" indent="0">
              <a:buNone/>
            </a:pPr>
            <a:r>
              <a:rPr lang="en-US" dirty="0"/>
              <a:t>Download the </a:t>
            </a:r>
            <a:r>
              <a:rPr lang="en-US" dirty="0" err="1"/>
              <a:t>GeoBlue</a:t>
            </a:r>
            <a:r>
              <a:rPr lang="en-US" dirty="0"/>
              <a:t> app onto your phone. </a:t>
            </a:r>
          </a:p>
          <a:p>
            <a:pPr marL="45720" indent="0">
              <a:buNone/>
            </a:pPr>
            <a:r>
              <a:rPr lang="en-US" dirty="0" err="1"/>
              <a:t>GeoBlue</a:t>
            </a:r>
            <a:r>
              <a:rPr lang="en-US" dirty="0"/>
              <a:t> will help you located trusted providers abroad, arrange direct payment to your provider, and submit and track claims.  You will need to present your </a:t>
            </a:r>
            <a:r>
              <a:rPr lang="en-US" dirty="0" err="1"/>
              <a:t>GeoBlue</a:t>
            </a:r>
            <a:r>
              <a:rPr lang="en-US" dirty="0"/>
              <a:t> ID card whenever you receive medical care.  You can show your ID card through the app. </a:t>
            </a:r>
          </a:p>
          <a:p>
            <a:pPr marL="45720" indent="0">
              <a:buNone/>
            </a:pPr>
            <a:endParaRPr lang="en-US" dirty="0"/>
          </a:p>
          <a:p>
            <a:endParaRPr lang="en-US" dirty="0"/>
          </a:p>
        </p:txBody>
      </p:sp>
    </p:spTree>
    <p:extLst>
      <p:ext uri="{BB962C8B-B14F-4D97-AF65-F5344CB8AC3E}">
        <p14:creationId xmlns:p14="http://schemas.microsoft.com/office/powerpoint/2010/main" val="1762964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Registering your Travel</a:t>
            </a:r>
          </a:p>
        </p:txBody>
      </p:sp>
      <p:sp>
        <p:nvSpPr>
          <p:cNvPr id="3" name="Content Placeholder 2"/>
          <p:cNvSpPr>
            <a:spLocks noGrp="1"/>
          </p:cNvSpPr>
          <p:nvPr>
            <p:ph sz="half" idx="1"/>
          </p:nvPr>
        </p:nvSpPr>
        <p:spPr>
          <a:xfrm>
            <a:off x="1233278" y="1828800"/>
            <a:ext cx="9737935" cy="4572000"/>
          </a:xfrm>
        </p:spPr>
        <p:txBody>
          <a:bodyPr>
            <a:normAutofit lnSpcReduction="10000"/>
          </a:bodyPr>
          <a:lstStyle/>
          <a:p>
            <a:pPr marL="109728" lvl="0" indent="0">
              <a:lnSpc>
                <a:spcPct val="100000"/>
              </a:lnSpc>
              <a:spcBef>
                <a:spcPts val="400"/>
              </a:spcBef>
              <a:buClr>
                <a:srgbClr val="2DA2BF"/>
              </a:buClr>
              <a:buSzPct val="68000"/>
              <a:buNone/>
            </a:pPr>
            <a:endParaRPr lang="en-US" sz="2000" dirty="0">
              <a:solidFill>
                <a:prstClr val="black"/>
              </a:solidFill>
              <a:latin typeface="Century Gothic" panose="020B0502020202020204" pitchFamily="34" charset="0"/>
            </a:endParaRPr>
          </a:p>
          <a:p>
            <a:pPr marL="109728" lvl="0" indent="0">
              <a:lnSpc>
                <a:spcPct val="100000"/>
              </a:lnSpc>
              <a:spcBef>
                <a:spcPts val="400"/>
              </a:spcBef>
              <a:buClr>
                <a:srgbClr val="2DA2BF"/>
              </a:buClr>
              <a:buSzPct val="68000"/>
              <a:buNone/>
            </a:pPr>
            <a:r>
              <a:rPr lang="en-US" sz="2000" dirty="0">
                <a:solidFill>
                  <a:prstClr val="black"/>
                </a:solidFill>
                <a:latin typeface="Century Gothic" panose="020B0502020202020204" pitchFamily="34" charset="0"/>
              </a:rPr>
              <a:t>The Smart Traveler Enrollment Program </a:t>
            </a:r>
            <a:r>
              <a:rPr lang="en-US" sz="2000" b="1" dirty="0">
                <a:solidFill>
                  <a:prstClr val="black"/>
                </a:solidFill>
                <a:latin typeface="Century Gothic" panose="020B0502020202020204" pitchFamily="34" charset="0"/>
              </a:rPr>
              <a:t>(STEP) </a:t>
            </a:r>
            <a:r>
              <a:rPr lang="en-US" sz="2000" dirty="0">
                <a:solidFill>
                  <a:prstClr val="black"/>
                </a:solidFill>
                <a:latin typeface="Century Gothic" panose="020B0502020202020204" pitchFamily="34" charset="0"/>
              </a:rPr>
              <a:t>is a free service provided by the U.S. Government to U.S. citizens who are traveling to, or living in, a foreign country. STEP allows you to enter information about your upcoming trip abroad so that the Department of State can better assist you in an emergency.</a:t>
            </a:r>
          </a:p>
          <a:p>
            <a:pPr marL="109728" lvl="0" indent="0">
              <a:lnSpc>
                <a:spcPct val="100000"/>
              </a:lnSpc>
              <a:spcBef>
                <a:spcPts val="400"/>
              </a:spcBef>
              <a:buClr>
                <a:srgbClr val="2DA2BF"/>
              </a:buClr>
              <a:buSzPct val="68000"/>
              <a:buNone/>
            </a:pPr>
            <a:endParaRPr lang="en-US" sz="2000" dirty="0">
              <a:solidFill>
                <a:prstClr val="black"/>
              </a:solidFill>
              <a:latin typeface="Century Gothic" panose="020B0502020202020204" pitchFamily="34" charset="0"/>
            </a:endParaRPr>
          </a:p>
          <a:p>
            <a:pPr marL="109728" lvl="0" indent="0">
              <a:lnSpc>
                <a:spcPct val="100000"/>
              </a:lnSpc>
              <a:spcBef>
                <a:spcPts val="400"/>
              </a:spcBef>
              <a:buClr>
                <a:srgbClr val="2DA2BF"/>
              </a:buClr>
              <a:buSzPct val="68000"/>
              <a:buNone/>
            </a:pPr>
            <a:r>
              <a:rPr lang="en-US" sz="2000" dirty="0">
                <a:solidFill>
                  <a:prstClr val="black"/>
                </a:solidFill>
                <a:latin typeface="Century Gothic" panose="020B0502020202020204" pitchFamily="34" charset="0"/>
              </a:rPr>
              <a:t>STEP also allows Americans residing abroad to get routine information from the nearest U.S. embassy or consulate.</a:t>
            </a:r>
          </a:p>
          <a:p>
            <a:pPr marL="109728" lvl="0" indent="0">
              <a:lnSpc>
                <a:spcPct val="100000"/>
              </a:lnSpc>
              <a:spcBef>
                <a:spcPts val="400"/>
              </a:spcBef>
              <a:buClr>
                <a:srgbClr val="2DA2BF"/>
              </a:buClr>
              <a:buSzPct val="68000"/>
              <a:buNone/>
            </a:pPr>
            <a:endParaRPr lang="en-US" sz="2000" b="1" dirty="0">
              <a:solidFill>
                <a:prstClr val="black"/>
              </a:solidFill>
              <a:latin typeface="Century Gothic" panose="020B0502020202020204" pitchFamily="34" charset="0"/>
            </a:endParaRPr>
          </a:p>
          <a:p>
            <a:pPr marL="109728" lvl="0" indent="0">
              <a:lnSpc>
                <a:spcPct val="100000"/>
              </a:lnSpc>
              <a:spcBef>
                <a:spcPts val="400"/>
              </a:spcBef>
              <a:buClr>
                <a:srgbClr val="2DA2BF"/>
              </a:buClr>
              <a:buSzPct val="68000"/>
              <a:buNone/>
            </a:pPr>
            <a:r>
              <a:rPr lang="en-US" sz="2000" dirty="0">
                <a:solidFill>
                  <a:prstClr val="black"/>
                </a:solidFill>
                <a:latin typeface="Century Gothic" panose="020B0502020202020204" pitchFamily="34" charset="0"/>
              </a:rPr>
              <a:t>To enroll in the STEP Program, please navigate to the United States State Department website located here: </a:t>
            </a:r>
            <a:r>
              <a:rPr lang="en-US" sz="2000" dirty="0">
                <a:solidFill>
                  <a:prstClr val="black"/>
                </a:solidFill>
                <a:latin typeface="Lucida Sans Unicode"/>
                <a:hlinkClick r:id="rId3"/>
              </a:rPr>
              <a:t>https://step.state.gov/step/</a:t>
            </a:r>
            <a:r>
              <a:rPr lang="en-US" sz="2000" dirty="0">
                <a:solidFill>
                  <a:prstClr val="black"/>
                </a:solidFill>
                <a:latin typeface="Lucida Sans Unicode"/>
              </a:rPr>
              <a:t> </a:t>
            </a:r>
          </a:p>
          <a:p>
            <a:pPr marL="109728" lvl="0" indent="0">
              <a:lnSpc>
                <a:spcPct val="100000"/>
              </a:lnSpc>
              <a:spcBef>
                <a:spcPts val="400"/>
              </a:spcBef>
              <a:buClr>
                <a:srgbClr val="2DA2BF"/>
              </a:buClr>
              <a:buSzPct val="68000"/>
              <a:buNone/>
            </a:pPr>
            <a:endParaRPr lang="en-US" sz="2000" dirty="0">
              <a:solidFill>
                <a:prstClr val="black"/>
              </a:solidFill>
              <a:latin typeface="Lucida Sans Unicode"/>
            </a:endParaRPr>
          </a:p>
          <a:p>
            <a:pPr marL="109728" lvl="0" indent="0" algn="ctr">
              <a:lnSpc>
                <a:spcPct val="100000"/>
              </a:lnSpc>
              <a:spcBef>
                <a:spcPts val="400"/>
              </a:spcBef>
              <a:buClr>
                <a:srgbClr val="2DA2BF"/>
              </a:buClr>
              <a:buSzPct val="68000"/>
              <a:buNone/>
            </a:pPr>
            <a:r>
              <a:rPr lang="en-US" sz="2000" b="1" dirty="0">
                <a:solidFill>
                  <a:srgbClr val="FF0000"/>
                </a:solidFill>
                <a:latin typeface="Lucida Sans Unicode"/>
              </a:rPr>
              <a:t>THIS IS STRONGLY RECOMMENDED! </a:t>
            </a:r>
          </a:p>
          <a:p>
            <a:endParaRPr lang="en-US" dirty="0"/>
          </a:p>
        </p:txBody>
      </p:sp>
    </p:spTree>
    <p:extLst>
      <p:ext uri="{BB962C8B-B14F-4D97-AF65-F5344CB8AC3E}">
        <p14:creationId xmlns:p14="http://schemas.microsoft.com/office/powerpoint/2010/main" val="80937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In the Event of a Real Emergency</a:t>
            </a:r>
          </a:p>
        </p:txBody>
      </p:sp>
      <p:sp>
        <p:nvSpPr>
          <p:cNvPr id="3" name="Content Placeholder 2"/>
          <p:cNvSpPr>
            <a:spLocks noGrp="1"/>
          </p:cNvSpPr>
          <p:nvPr>
            <p:ph sz="half" idx="1"/>
          </p:nvPr>
        </p:nvSpPr>
        <p:spPr>
          <a:xfrm>
            <a:off x="1385680" y="1828800"/>
            <a:ext cx="5013532" cy="4343400"/>
          </a:xfrm>
        </p:spPr>
        <p:txBody>
          <a:bodyPr vert="horz" lIns="91440" tIns="45720" rIns="91440" bIns="45720" rtlCol="0" anchor="t">
            <a:normAutofit/>
          </a:bodyPr>
          <a:lstStyle/>
          <a:p>
            <a:pPr marL="394970" lvl="0" indent="-285750">
              <a:lnSpc>
                <a:spcPct val="100000"/>
              </a:lnSpc>
              <a:spcBef>
                <a:spcPts val="400"/>
              </a:spcBef>
              <a:buClrTx/>
              <a:buSzPct val="68000"/>
            </a:pPr>
            <a:r>
              <a:rPr lang="en-US" sz="1600" dirty="0">
                <a:solidFill>
                  <a:prstClr val="black"/>
                </a:solidFill>
                <a:latin typeface="Lucida Sans Unicode"/>
              </a:rPr>
              <a:t>Inform/contact university or study abroad program emergency contact person </a:t>
            </a:r>
            <a:endParaRPr lang="en-US"/>
          </a:p>
          <a:p>
            <a:pPr marL="394970" lvl="0" indent="-285750">
              <a:lnSpc>
                <a:spcPct val="100000"/>
              </a:lnSpc>
              <a:spcBef>
                <a:spcPts val="400"/>
              </a:spcBef>
              <a:buClrTx/>
              <a:buSzPct val="68000"/>
            </a:pPr>
            <a:r>
              <a:rPr lang="en-US" sz="1600" dirty="0">
                <a:solidFill>
                  <a:prstClr val="black"/>
                </a:solidFill>
                <a:latin typeface="Lucida Sans Unicode"/>
              </a:rPr>
              <a:t>Inform/contact family in the United States</a:t>
            </a:r>
            <a:endParaRPr lang="en-US" sz="1600" dirty="0">
              <a:solidFill>
                <a:prstClr val="black"/>
              </a:solidFill>
              <a:latin typeface="Lucida Sans Unicode"/>
              <a:cs typeface="Lucida Sans Unicode"/>
            </a:endParaRPr>
          </a:p>
          <a:p>
            <a:pPr marL="394970" lvl="0" indent="-285750">
              <a:lnSpc>
                <a:spcPct val="100000"/>
              </a:lnSpc>
              <a:spcBef>
                <a:spcPts val="400"/>
              </a:spcBef>
              <a:buClrTx/>
              <a:buSzPct val="68000"/>
            </a:pPr>
            <a:r>
              <a:rPr lang="en-US" sz="1600" dirty="0">
                <a:solidFill>
                  <a:prstClr val="black"/>
                </a:solidFill>
                <a:latin typeface="Lucida Sans Unicode"/>
              </a:rPr>
              <a:t>Inform/contact The University of Scranton</a:t>
            </a:r>
            <a:endParaRPr lang="en-US" sz="1600" dirty="0">
              <a:solidFill>
                <a:prstClr val="black"/>
              </a:solidFill>
              <a:latin typeface="Lucida Sans Unicode"/>
              <a:cs typeface="Lucida Sans Unicode"/>
            </a:endParaRPr>
          </a:p>
          <a:p>
            <a:pPr marL="394970" lvl="0" indent="-285750">
              <a:lnSpc>
                <a:spcPct val="100000"/>
              </a:lnSpc>
              <a:spcBef>
                <a:spcPts val="400"/>
              </a:spcBef>
              <a:buClrTx/>
              <a:buSzPct val="68000"/>
            </a:pPr>
            <a:r>
              <a:rPr lang="en-US" sz="1600" dirty="0">
                <a:solidFill>
                  <a:prstClr val="black"/>
                </a:solidFill>
                <a:latin typeface="Lucida Sans Unicode"/>
              </a:rPr>
              <a:t>If necessary, seek medical attention</a:t>
            </a:r>
            <a:endParaRPr lang="en-US" sz="1600" dirty="0">
              <a:solidFill>
                <a:prstClr val="black"/>
              </a:solidFill>
              <a:latin typeface="Lucida Sans Unicode"/>
              <a:cs typeface="Lucida Sans Unicode"/>
            </a:endParaRPr>
          </a:p>
          <a:p>
            <a:pPr marL="394970" lvl="0" indent="-285750">
              <a:lnSpc>
                <a:spcPct val="100000"/>
              </a:lnSpc>
              <a:spcBef>
                <a:spcPts val="400"/>
              </a:spcBef>
              <a:buClrTx/>
              <a:buSzPct val="68000"/>
            </a:pPr>
            <a:r>
              <a:rPr lang="en-US" sz="1600" dirty="0">
                <a:solidFill>
                  <a:prstClr val="black"/>
                </a:solidFill>
                <a:latin typeface="Lucida Sans Unicode"/>
              </a:rPr>
              <a:t>If necessary, seek legal advice/intervention</a:t>
            </a:r>
            <a:endParaRPr lang="en-US" sz="1600" dirty="0">
              <a:solidFill>
                <a:prstClr val="black"/>
              </a:solidFill>
              <a:latin typeface="Lucida Sans Unicode"/>
              <a:cs typeface="Lucida Sans Unicode"/>
            </a:endParaRPr>
          </a:p>
          <a:p>
            <a:pPr marL="394970" lvl="0" indent="-285750">
              <a:lnSpc>
                <a:spcPct val="100000"/>
              </a:lnSpc>
              <a:spcBef>
                <a:spcPts val="400"/>
              </a:spcBef>
              <a:buClrTx/>
              <a:buSzPct val="68000"/>
            </a:pPr>
            <a:r>
              <a:rPr lang="en-US" sz="1600" dirty="0">
                <a:solidFill>
                  <a:prstClr val="black"/>
                </a:solidFill>
                <a:latin typeface="Lucida Sans Unicode"/>
              </a:rPr>
              <a:t>Notify local law enforcement authorities</a:t>
            </a:r>
            <a:endParaRPr lang="en-US" sz="1600" dirty="0">
              <a:solidFill>
                <a:prstClr val="black"/>
              </a:solidFill>
              <a:latin typeface="Lucida Sans Unicode"/>
              <a:cs typeface="Lucida Sans Unicode"/>
            </a:endParaRPr>
          </a:p>
          <a:p>
            <a:pPr marL="394970" lvl="0" indent="-285750">
              <a:lnSpc>
                <a:spcPct val="100000"/>
              </a:lnSpc>
              <a:spcBef>
                <a:spcPts val="400"/>
              </a:spcBef>
              <a:buClrTx/>
              <a:buSzPct val="68000"/>
            </a:pPr>
            <a:r>
              <a:rPr lang="en-US" sz="1600" dirty="0">
                <a:solidFill>
                  <a:prstClr val="black"/>
                </a:solidFill>
                <a:latin typeface="Lucida Sans Unicode"/>
              </a:rPr>
              <a:t>Contact nearest embassy/consulate</a:t>
            </a:r>
            <a:endParaRPr lang="en-US" sz="1600" dirty="0">
              <a:solidFill>
                <a:prstClr val="black"/>
              </a:solidFill>
              <a:latin typeface="Lucida Sans Unicode"/>
              <a:cs typeface="Lucida Sans Unicode"/>
            </a:endParaRPr>
          </a:p>
          <a:p>
            <a:pPr marL="394970" lvl="0" indent="-285750">
              <a:lnSpc>
                <a:spcPct val="100000"/>
              </a:lnSpc>
              <a:spcBef>
                <a:spcPts val="400"/>
              </a:spcBef>
              <a:buClrTx/>
              <a:buSzPct val="68000"/>
            </a:pPr>
            <a:r>
              <a:rPr lang="en-US" sz="1600" dirty="0">
                <a:solidFill>
                  <a:prstClr val="black"/>
                </a:solidFill>
                <a:latin typeface="Lucida Sans Unicode"/>
              </a:rPr>
              <a:t>Inform/contact insurance company</a:t>
            </a:r>
            <a:endParaRPr lang="en-US" sz="1600" dirty="0">
              <a:solidFill>
                <a:prstClr val="black"/>
              </a:solidFill>
              <a:latin typeface="Lucida Sans Unicode"/>
              <a:cs typeface="Lucida Sans Unicode"/>
            </a:endParaRPr>
          </a:p>
          <a:p>
            <a:pPr marL="365760" lvl="0" indent="-255905">
              <a:lnSpc>
                <a:spcPct val="100000"/>
              </a:lnSpc>
              <a:spcBef>
                <a:spcPts val="400"/>
              </a:spcBef>
              <a:buClr>
                <a:srgbClr val="2DA2BF"/>
              </a:buClr>
              <a:buSzPct val="68000"/>
              <a:buFont typeface="Wingdings" pitchFamily="2" charset="2"/>
              <a:buChar char="§"/>
            </a:pPr>
            <a:endParaRPr lang="en-US" sz="1600" dirty="0">
              <a:solidFill>
                <a:prstClr val="black"/>
              </a:solidFill>
              <a:latin typeface="Lucida Sans Unicode"/>
              <a:cs typeface="Lucida Sans Unicode"/>
            </a:endParaRPr>
          </a:p>
          <a:p>
            <a:pPr marL="365760" lvl="0" indent="-255905">
              <a:lnSpc>
                <a:spcPct val="100000"/>
              </a:lnSpc>
              <a:spcBef>
                <a:spcPts val="400"/>
              </a:spcBef>
              <a:buClr>
                <a:srgbClr val="2DA2BF"/>
              </a:buClr>
              <a:buSzPct val="68000"/>
              <a:buFont typeface="Wingdings" pitchFamily="2" charset="2"/>
              <a:buChar char="§"/>
            </a:pPr>
            <a:endParaRPr lang="en-US" sz="1600" dirty="0">
              <a:solidFill>
                <a:prstClr val="black"/>
              </a:solidFill>
              <a:latin typeface="Lucida Sans Unicode"/>
              <a:cs typeface="Lucida Sans Unicode"/>
            </a:endParaRPr>
          </a:p>
          <a:p>
            <a:pPr marL="109220" lvl="0" indent="0">
              <a:lnSpc>
                <a:spcPct val="100000"/>
              </a:lnSpc>
              <a:spcBef>
                <a:spcPts val="400"/>
              </a:spcBef>
              <a:buClr>
                <a:srgbClr val="2DA2BF"/>
              </a:buClr>
              <a:buSzPct val="68000"/>
              <a:buNone/>
            </a:pPr>
            <a:r>
              <a:rPr lang="en-US" sz="1600" b="1" dirty="0">
                <a:solidFill>
                  <a:prstClr val="black"/>
                </a:solidFill>
                <a:latin typeface="Lucida Sans Unicode"/>
              </a:rPr>
              <a:t>*</a:t>
            </a:r>
            <a:r>
              <a:rPr lang="en-US" sz="1600" b="1" dirty="0">
                <a:solidFill>
                  <a:srgbClr val="FF0000"/>
                </a:solidFill>
                <a:latin typeface="Lucida Sans Unicode"/>
              </a:rPr>
              <a:t>Note</a:t>
            </a:r>
            <a:r>
              <a:rPr lang="en-US" sz="1600" b="1" dirty="0">
                <a:solidFill>
                  <a:prstClr val="black"/>
                </a:solidFill>
                <a:latin typeface="Lucida Sans Unicode"/>
              </a:rPr>
              <a:t>:</a:t>
            </a:r>
            <a:r>
              <a:rPr lang="en-US" sz="1600" dirty="0">
                <a:solidFill>
                  <a:prstClr val="black"/>
                </a:solidFill>
                <a:latin typeface="Lucida Sans Unicode"/>
              </a:rPr>
              <a:t> Know the equivalent for 911 while abroad. </a:t>
            </a:r>
            <a:endParaRPr lang="en-US" sz="1600" dirty="0">
              <a:solidFill>
                <a:prstClr val="black"/>
              </a:solidFill>
              <a:latin typeface="Lucida Sans Unicode"/>
              <a:cs typeface="Lucida Sans Unicode"/>
            </a:endParaRPr>
          </a:p>
          <a:p>
            <a:pPr marL="109220" lvl="0" indent="0">
              <a:lnSpc>
                <a:spcPct val="100000"/>
              </a:lnSpc>
              <a:spcBef>
                <a:spcPts val="400"/>
              </a:spcBef>
              <a:buClr>
                <a:srgbClr val="2DA2BF"/>
              </a:buClr>
              <a:buSzPct val="68000"/>
              <a:buNone/>
            </a:pPr>
            <a:r>
              <a:rPr lang="en-US" sz="1600" dirty="0">
                <a:solidFill>
                  <a:prstClr val="black"/>
                </a:solidFill>
                <a:latin typeface="Lucida Sans Unicode"/>
                <a:hlinkClick r:id="rId3"/>
              </a:rPr>
              <a:t>http://travel.state.gov/content/dam/students-abroad/pdfs/911_ABROAD.pdf</a:t>
            </a:r>
            <a:endParaRPr lang="en-US" sz="1600" dirty="0">
              <a:solidFill>
                <a:prstClr val="black"/>
              </a:solidFill>
              <a:latin typeface="Lucida Sans Unicode"/>
              <a:cs typeface="Lucida Sans Unicode"/>
            </a:endParaRPr>
          </a:p>
          <a:p>
            <a:pPr marL="109220" lvl="0" indent="0">
              <a:lnSpc>
                <a:spcPct val="100000"/>
              </a:lnSpc>
              <a:spcBef>
                <a:spcPts val="400"/>
              </a:spcBef>
              <a:buClr>
                <a:srgbClr val="2DA2BF"/>
              </a:buClr>
              <a:buSzPct val="68000"/>
              <a:buNone/>
            </a:pPr>
            <a:endParaRPr lang="en-US" sz="1600" dirty="0">
              <a:latin typeface="Lucida Sans Unicode"/>
              <a:cs typeface="Lucida Sans Unicode"/>
            </a:endParaRPr>
          </a:p>
          <a:p>
            <a:pPr marL="109220" indent="0">
              <a:lnSpc>
                <a:spcPct val="100000"/>
              </a:lnSpc>
              <a:spcBef>
                <a:spcPts val="400"/>
              </a:spcBef>
              <a:buClr>
                <a:srgbClr val="2DA2BF"/>
              </a:buClr>
              <a:buSzPct val="68000"/>
              <a:buNone/>
            </a:pPr>
            <a:endParaRPr lang="en-US" sz="1600" dirty="0">
              <a:latin typeface="Lucida Sans Unicode"/>
              <a:cs typeface="Lucida Sans Unicode"/>
            </a:endParaRPr>
          </a:p>
          <a:p>
            <a:pPr marL="109220" lvl="0" indent="0">
              <a:lnSpc>
                <a:spcPct val="100000"/>
              </a:lnSpc>
              <a:spcBef>
                <a:spcPts val="400"/>
              </a:spcBef>
              <a:buClr>
                <a:srgbClr val="2DA2BF"/>
              </a:buClr>
              <a:buSzPct val="68000"/>
              <a:buNone/>
            </a:pPr>
            <a:endParaRPr lang="en-US" sz="1600" dirty="0">
              <a:solidFill>
                <a:prstClr val="black"/>
              </a:solidFill>
              <a:latin typeface="Lucida Sans Unicode"/>
              <a:cs typeface="Lucida Sans Unicode"/>
            </a:endParaRPr>
          </a:p>
          <a:p>
            <a:pPr marL="109220" lvl="0" indent="0">
              <a:lnSpc>
                <a:spcPct val="100000"/>
              </a:lnSpc>
              <a:spcBef>
                <a:spcPts val="400"/>
              </a:spcBef>
              <a:buClr>
                <a:srgbClr val="2DA2BF"/>
              </a:buClr>
              <a:buSzPct val="68000"/>
              <a:buNone/>
            </a:pPr>
            <a:endParaRPr lang="en-US" sz="1600" b="1" dirty="0">
              <a:solidFill>
                <a:prstClr val="black"/>
              </a:solidFill>
              <a:latin typeface="Lucida Sans Unicode"/>
              <a:cs typeface="Lucida Sans Unicode"/>
            </a:endParaRPr>
          </a:p>
          <a:p>
            <a:pPr>
              <a:buClr>
                <a:prstClr val="black"/>
              </a:buClr>
            </a:pPr>
            <a:endParaRPr lang="en-US" dirty="0">
              <a:latin typeface="Century Gothic"/>
              <a:cs typeface="Lucida Sans Unicode"/>
            </a:endParaRPr>
          </a:p>
        </p:txBody>
      </p:sp>
      <p:sp>
        <p:nvSpPr>
          <p:cNvPr id="4" name="Content Placeholder 2">
            <a:extLst>
              <a:ext uri="{FF2B5EF4-FFF2-40B4-BE49-F238E27FC236}">
                <a16:creationId xmlns:a16="http://schemas.microsoft.com/office/drawing/2014/main" id="{E2B72F78-DFA9-47C7-8170-8053D136B1A6}"/>
              </a:ext>
            </a:extLst>
          </p:cNvPr>
          <p:cNvSpPr>
            <a:spLocks noGrp="1"/>
          </p:cNvSpPr>
          <p:nvPr>
            <p:ph sz="half" idx="2"/>
          </p:nvPr>
        </p:nvSpPr>
        <p:spPr>
          <a:xfrm>
            <a:off x="6932612" y="1706563"/>
            <a:ext cx="4709160" cy="4876799"/>
          </a:xfrm>
        </p:spPr>
        <p:txBody>
          <a:bodyPr>
            <a:normAutofit/>
          </a:bodyPr>
          <a:lstStyle/>
          <a:p>
            <a:pPr marL="109728" indent="0">
              <a:lnSpc>
                <a:spcPct val="100000"/>
              </a:lnSpc>
              <a:spcBef>
                <a:spcPts val="400"/>
              </a:spcBef>
              <a:buClrTx/>
              <a:buSzPct val="68000"/>
              <a:buNone/>
            </a:pPr>
            <a:r>
              <a:rPr lang="en-US" sz="1700" b="1" dirty="0">
                <a:solidFill>
                  <a:prstClr val="black"/>
                </a:solidFill>
                <a:latin typeface="Lucida Sans Unicode"/>
              </a:rPr>
              <a:t>Real emergencies include, but are not limited to:</a:t>
            </a:r>
          </a:p>
          <a:p>
            <a:pPr marL="678942" lvl="1" indent="-285750">
              <a:lnSpc>
                <a:spcPct val="100000"/>
              </a:lnSpc>
              <a:spcBef>
                <a:spcPts val="324"/>
              </a:spcBef>
              <a:buClrTx/>
              <a:buSzTx/>
            </a:pPr>
            <a:r>
              <a:rPr lang="en-US" sz="1600" dirty="0">
                <a:solidFill>
                  <a:prstClr val="black"/>
                </a:solidFill>
                <a:latin typeface="Lucida Sans Unicode"/>
              </a:rPr>
              <a:t>Physical assault</a:t>
            </a:r>
          </a:p>
          <a:p>
            <a:pPr marL="678942" lvl="1" indent="-285750">
              <a:lnSpc>
                <a:spcPct val="100000"/>
              </a:lnSpc>
              <a:spcBef>
                <a:spcPts val="324"/>
              </a:spcBef>
              <a:buClrTx/>
              <a:buSzTx/>
            </a:pPr>
            <a:r>
              <a:rPr lang="en-US" sz="1600" dirty="0">
                <a:solidFill>
                  <a:prstClr val="black"/>
                </a:solidFill>
                <a:latin typeface="Lucida Sans Unicode"/>
              </a:rPr>
              <a:t>Robbery</a:t>
            </a:r>
          </a:p>
          <a:p>
            <a:pPr marL="678942" lvl="1" indent="-285750">
              <a:lnSpc>
                <a:spcPct val="100000"/>
              </a:lnSpc>
              <a:spcBef>
                <a:spcPts val="324"/>
              </a:spcBef>
              <a:buClrTx/>
              <a:buSzTx/>
            </a:pPr>
            <a:r>
              <a:rPr lang="en-US" sz="1600" dirty="0">
                <a:solidFill>
                  <a:prstClr val="black"/>
                </a:solidFill>
                <a:latin typeface="Lucida Sans Unicode"/>
              </a:rPr>
              <a:t>Sexual assault</a:t>
            </a:r>
          </a:p>
          <a:p>
            <a:pPr marL="678942" lvl="1" indent="-285750">
              <a:lnSpc>
                <a:spcPct val="100000"/>
              </a:lnSpc>
              <a:spcBef>
                <a:spcPts val="324"/>
              </a:spcBef>
              <a:buClrTx/>
              <a:buSzTx/>
            </a:pPr>
            <a:r>
              <a:rPr lang="en-US" sz="1600" dirty="0">
                <a:solidFill>
                  <a:prstClr val="black"/>
                </a:solidFill>
                <a:latin typeface="Lucida Sans Unicode"/>
              </a:rPr>
              <a:t>Rape</a:t>
            </a:r>
          </a:p>
          <a:p>
            <a:pPr marL="678942" lvl="1" indent="-285750">
              <a:lnSpc>
                <a:spcPct val="100000"/>
              </a:lnSpc>
              <a:spcBef>
                <a:spcPts val="324"/>
              </a:spcBef>
              <a:buClrTx/>
              <a:buSzTx/>
            </a:pPr>
            <a:r>
              <a:rPr lang="en-US" sz="1600" dirty="0">
                <a:solidFill>
                  <a:prstClr val="black"/>
                </a:solidFill>
                <a:latin typeface="Lucida Sans Unicode"/>
              </a:rPr>
              <a:t>Serious physical or emotional illness</a:t>
            </a:r>
          </a:p>
          <a:p>
            <a:pPr marL="678942" lvl="1" indent="-285750">
              <a:lnSpc>
                <a:spcPct val="100000"/>
              </a:lnSpc>
              <a:spcBef>
                <a:spcPts val="324"/>
              </a:spcBef>
              <a:buClrTx/>
              <a:buSzTx/>
            </a:pPr>
            <a:r>
              <a:rPr lang="en-US" sz="1600" dirty="0">
                <a:solidFill>
                  <a:prstClr val="black"/>
                </a:solidFill>
                <a:latin typeface="Lucida Sans Unicode"/>
              </a:rPr>
              <a:t>Serious accident and/or injury</a:t>
            </a:r>
          </a:p>
          <a:p>
            <a:pPr marL="678942" lvl="1" indent="-285750">
              <a:lnSpc>
                <a:spcPct val="100000"/>
              </a:lnSpc>
              <a:spcBef>
                <a:spcPts val="324"/>
              </a:spcBef>
              <a:buClrTx/>
              <a:buSzTx/>
            </a:pPr>
            <a:r>
              <a:rPr lang="en-US" sz="1600" dirty="0">
                <a:solidFill>
                  <a:prstClr val="black"/>
                </a:solidFill>
                <a:latin typeface="Lucida Sans Unicode"/>
              </a:rPr>
              <a:t>Hospitalization for any reason</a:t>
            </a:r>
          </a:p>
          <a:p>
            <a:pPr marL="678942" lvl="1" indent="-285750">
              <a:lnSpc>
                <a:spcPct val="100000"/>
              </a:lnSpc>
              <a:spcBef>
                <a:spcPts val="324"/>
              </a:spcBef>
              <a:buClrTx/>
              <a:buSzTx/>
            </a:pPr>
            <a:r>
              <a:rPr lang="en-US" sz="1600" dirty="0">
                <a:solidFill>
                  <a:prstClr val="black"/>
                </a:solidFill>
                <a:latin typeface="Lucida Sans Unicode"/>
              </a:rPr>
              <a:t>Terrorist threat or attack</a:t>
            </a:r>
          </a:p>
          <a:p>
            <a:pPr marL="678942" lvl="1" indent="-285750">
              <a:lnSpc>
                <a:spcPct val="100000"/>
              </a:lnSpc>
              <a:spcBef>
                <a:spcPts val="324"/>
              </a:spcBef>
              <a:buClrTx/>
              <a:buSzTx/>
            </a:pPr>
            <a:r>
              <a:rPr lang="en-US" sz="1600" dirty="0">
                <a:solidFill>
                  <a:prstClr val="black"/>
                </a:solidFill>
                <a:latin typeface="Lucida Sans Unicode"/>
              </a:rPr>
              <a:t>Political crisis that poses potential danger or concerns about safety</a:t>
            </a:r>
          </a:p>
          <a:p>
            <a:pPr marL="678942" lvl="1" indent="-285750">
              <a:lnSpc>
                <a:spcPct val="100000"/>
              </a:lnSpc>
              <a:spcBef>
                <a:spcPts val="324"/>
              </a:spcBef>
              <a:buClrTx/>
              <a:buSzTx/>
            </a:pPr>
            <a:r>
              <a:rPr lang="en-US" sz="1600" dirty="0">
                <a:solidFill>
                  <a:prstClr val="black"/>
                </a:solidFill>
                <a:latin typeface="Lucida Sans Unicode"/>
              </a:rPr>
              <a:t>Any legal action</a:t>
            </a:r>
          </a:p>
          <a:p>
            <a:pPr marL="678942" lvl="1" indent="-285750">
              <a:lnSpc>
                <a:spcPct val="100000"/>
              </a:lnSpc>
              <a:spcBef>
                <a:spcPts val="324"/>
              </a:spcBef>
              <a:buClrTx/>
              <a:buSzTx/>
            </a:pPr>
            <a:r>
              <a:rPr lang="en-US" sz="1600" dirty="0">
                <a:solidFill>
                  <a:prstClr val="black"/>
                </a:solidFill>
                <a:latin typeface="Lucida Sans Unicode"/>
              </a:rPr>
              <a:t>Infectious disease outbreak</a:t>
            </a:r>
          </a:p>
          <a:p>
            <a:endParaRPr lang="en-US" dirty="0"/>
          </a:p>
        </p:txBody>
      </p:sp>
    </p:spTree>
    <p:extLst>
      <p:ext uri="{BB962C8B-B14F-4D97-AF65-F5344CB8AC3E}">
        <p14:creationId xmlns:p14="http://schemas.microsoft.com/office/powerpoint/2010/main" val="104392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57988" y="152400"/>
            <a:ext cx="9753600" cy="944562"/>
          </a:xfrm>
        </p:spPr>
        <p:txBody>
          <a:bodyPr>
            <a:normAutofit/>
          </a:bodyPr>
          <a:lstStyle/>
          <a:p>
            <a:pPr algn="ctr"/>
            <a:r>
              <a:rPr lang="en-US" b="1" dirty="0">
                <a:solidFill>
                  <a:schemeClr val="tx1"/>
                </a:solidFill>
              </a:rPr>
              <a:t>Emergencies abroad</a:t>
            </a:r>
          </a:p>
        </p:txBody>
      </p:sp>
      <p:sp>
        <p:nvSpPr>
          <p:cNvPr id="2" name="Content Placeholder 1"/>
          <p:cNvSpPr>
            <a:spLocks noGrp="1"/>
          </p:cNvSpPr>
          <p:nvPr>
            <p:ph sz="half" idx="1"/>
          </p:nvPr>
        </p:nvSpPr>
        <p:spPr>
          <a:xfrm>
            <a:off x="998129" y="1219200"/>
            <a:ext cx="10118934" cy="809672"/>
          </a:xfrm>
        </p:spPr>
        <p:txBody>
          <a:bodyPr>
            <a:normAutofit fontScale="25000" lnSpcReduction="20000"/>
          </a:bodyPr>
          <a:lstStyle/>
          <a:p>
            <a:r>
              <a:rPr lang="en-US" sz="5600" dirty="0"/>
              <a:t>Have a plan in place before an emergency occurs.  </a:t>
            </a:r>
          </a:p>
          <a:p>
            <a:r>
              <a:rPr lang="en-US" sz="5600" dirty="0"/>
              <a:t>Have emergency contact information available.</a:t>
            </a:r>
          </a:p>
          <a:p>
            <a:endParaRPr lang="en-US" dirty="0"/>
          </a:p>
          <a:p>
            <a:endParaRPr lang="en-US" dirty="0"/>
          </a:p>
        </p:txBody>
      </p:sp>
      <p:sp>
        <p:nvSpPr>
          <p:cNvPr id="5" name="Content Placeholder 2"/>
          <p:cNvSpPr>
            <a:spLocks noGrp="1"/>
          </p:cNvSpPr>
          <p:nvPr>
            <p:ph sz="half" idx="1"/>
          </p:nvPr>
        </p:nvSpPr>
        <p:spPr>
          <a:xfrm>
            <a:off x="608012" y="2115758"/>
            <a:ext cx="5029200" cy="4742241"/>
          </a:xfrm>
        </p:spPr>
        <p:txBody>
          <a:bodyPr>
            <a:normAutofit fontScale="25000" lnSpcReduction="20000"/>
          </a:bodyPr>
          <a:lstStyle/>
          <a:p>
            <a:pPr marL="45720" indent="0">
              <a:buNone/>
            </a:pPr>
            <a:r>
              <a:rPr lang="en-US" sz="7200" u="sng" dirty="0"/>
              <a:t>Study Abroad Office contact:</a:t>
            </a:r>
          </a:p>
          <a:p>
            <a:pPr marL="45720" indent="0">
              <a:buNone/>
            </a:pPr>
            <a:r>
              <a:rPr lang="en-US" sz="7200" b="1" dirty="0"/>
              <a:t>Ms. Kara Bishop</a:t>
            </a:r>
          </a:p>
          <a:p>
            <a:r>
              <a:rPr lang="en-US" sz="7200" dirty="0"/>
              <a:t>Telephone 570-941-4303</a:t>
            </a:r>
          </a:p>
          <a:p>
            <a:r>
              <a:rPr lang="en-US" sz="7200" dirty="0"/>
              <a:t>WhatsApp  570-892-8025</a:t>
            </a:r>
          </a:p>
          <a:p>
            <a:r>
              <a:rPr lang="en-US" sz="7200" dirty="0"/>
              <a:t>Email: </a:t>
            </a:r>
            <a:r>
              <a:rPr lang="en-US" sz="7200" dirty="0">
                <a:hlinkClick r:id="rId3"/>
              </a:rPr>
              <a:t>kara.bishop@scranton.edu</a:t>
            </a:r>
            <a:endParaRPr lang="en-US" sz="7200" dirty="0"/>
          </a:p>
          <a:p>
            <a:pPr marL="45720" indent="0">
              <a:buNone/>
            </a:pPr>
            <a:endParaRPr lang="en-US" sz="7200" dirty="0"/>
          </a:p>
          <a:p>
            <a:pPr marL="45720" indent="0">
              <a:buNone/>
            </a:pPr>
            <a:r>
              <a:rPr lang="en-US" sz="7200" b="1" dirty="0"/>
              <a:t>The University of Scranton</a:t>
            </a:r>
          </a:p>
          <a:p>
            <a:pPr marL="452628" indent="-342900"/>
            <a:r>
              <a:rPr lang="en-US" sz="7200" dirty="0"/>
              <a:t>May be contacted in one of the following two ways:</a:t>
            </a:r>
          </a:p>
          <a:p>
            <a:pPr marL="681228" lvl="1" indent="-342900"/>
            <a:r>
              <a:rPr lang="en-US" sz="7200" b="1" dirty="0"/>
              <a:t>800-709-8703 </a:t>
            </a:r>
          </a:p>
          <a:p>
            <a:pPr marL="338328" lvl="1" indent="0">
              <a:buNone/>
            </a:pPr>
            <a:r>
              <a:rPr lang="en-US" sz="7200" b="1" dirty="0"/>
              <a:t>	    or </a:t>
            </a:r>
          </a:p>
          <a:p>
            <a:pPr marL="681228" lvl="1" indent="-342900"/>
            <a:r>
              <a:rPr lang="en-US" sz="7200" b="1" dirty="0"/>
              <a:t>570-941-7777 (Police available 24/7)</a:t>
            </a:r>
          </a:p>
          <a:p>
            <a:pPr marL="109728" indent="0">
              <a:buNone/>
            </a:pPr>
            <a:endParaRPr lang="en-US" b="1" dirty="0"/>
          </a:p>
          <a:p>
            <a:pPr marL="45720" indent="0">
              <a:buNone/>
            </a:pPr>
            <a:endParaRPr lang="en-US" dirty="0"/>
          </a:p>
        </p:txBody>
      </p:sp>
      <p:sp>
        <p:nvSpPr>
          <p:cNvPr id="6" name="Content Placeholder 3"/>
          <p:cNvSpPr>
            <a:spLocks noGrp="1"/>
          </p:cNvSpPr>
          <p:nvPr>
            <p:ph sz="half" idx="2"/>
          </p:nvPr>
        </p:nvSpPr>
        <p:spPr>
          <a:xfrm>
            <a:off x="5789612" y="2436766"/>
            <a:ext cx="6019800" cy="4194268"/>
          </a:xfrm>
        </p:spPr>
        <p:txBody>
          <a:bodyPr>
            <a:normAutofit fontScale="25000" lnSpcReduction="20000"/>
          </a:bodyPr>
          <a:lstStyle/>
          <a:p>
            <a:pPr marL="109728" indent="0">
              <a:buNone/>
            </a:pPr>
            <a:r>
              <a:rPr lang="en-US" sz="5600" u="sng" dirty="0"/>
              <a:t>Make an Emergency Card to take with you when you travel:</a:t>
            </a:r>
          </a:p>
          <a:p>
            <a:r>
              <a:rPr lang="en-US" sz="5600" dirty="0" err="1"/>
              <a:t>Geoblue</a:t>
            </a:r>
            <a:r>
              <a:rPr lang="en-US" sz="5600" dirty="0"/>
              <a:t> Insurance offers 24/7 assistance including medical evacuation call 1-610-254-8771 (collect calls accepted) or email globalhealth@geo-blue.com</a:t>
            </a:r>
          </a:p>
          <a:p>
            <a:r>
              <a:rPr lang="en-US" sz="5600" dirty="0"/>
              <a:t>Contact information for local police/911 equivalent</a:t>
            </a:r>
          </a:p>
          <a:p>
            <a:r>
              <a:rPr lang="en-US" sz="5600" dirty="0"/>
              <a:t>Host institution international office or program coordinator phone number</a:t>
            </a:r>
          </a:p>
          <a:p>
            <a:r>
              <a:rPr lang="en-US" sz="5600" dirty="0"/>
              <a:t>Phone number for your accommodation (dormitory, apartment complex, housing office)</a:t>
            </a:r>
          </a:p>
          <a:p>
            <a:r>
              <a:rPr lang="en-US" sz="5600" dirty="0"/>
              <a:t>An emergency contact at home</a:t>
            </a:r>
          </a:p>
          <a:p>
            <a:r>
              <a:rPr lang="en-US" sz="5600" dirty="0"/>
              <a:t>University of Scranton emergency number</a:t>
            </a:r>
          </a:p>
          <a:p>
            <a:r>
              <a:rPr lang="en-US" sz="5600" dirty="0"/>
              <a:t>Nearest hospital</a:t>
            </a:r>
          </a:p>
          <a:p>
            <a:r>
              <a:rPr lang="en-US" sz="5600" dirty="0"/>
              <a:t>The nearest US embassy or consulate address and phone number</a:t>
            </a:r>
          </a:p>
          <a:p>
            <a:pPr marL="109728" indent="0">
              <a:buNone/>
            </a:pPr>
            <a:endParaRPr lang="en-US" dirty="0"/>
          </a:p>
          <a:p>
            <a:endParaRPr lang="en-US" dirty="0"/>
          </a:p>
        </p:txBody>
      </p:sp>
      <p:pic>
        <p:nvPicPr>
          <p:cNvPr id="7" name="Picture 6"/>
          <p:cNvPicPr>
            <a:picLocks noChangeAspect="1"/>
          </p:cNvPicPr>
          <p:nvPr/>
        </p:nvPicPr>
        <p:blipFill>
          <a:blip r:embed="rId4"/>
          <a:stretch>
            <a:fillRect/>
          </a:stretch>
        </p:blipFill>
        <p:spPr>
          <a:xfrm>
            <a:off x="8075612" y="1475605"/>
            <a:ext cx="2735976" cy="814226"/>
          </a:xfrm>
          <a:prstGeom prst="rect">
            <a:avLst/>
          </a:prstGeom>
        </p:spPr>
      </p:pic>
    </p:spTree>
    <p:extLst>
      <p:ext uri="{BB962C8B-B14F-4D97-AF65-F5344CB8AC3E}">
        <p14:creationId xmlns:p14="http://schemas.microsoft.com/office/powerpoint/2010/main" val="50280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2A353-6D44-4142-B47D-01361B719E5C}"/>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91A6D1B7-8E22-4DAB-8075-AAD04B3BECA1}"/>
              </a:ext>
            </a:extLst>
          </p:cNvPr>
          <p:cNvSpPr>
            <a:spLocks noGrp="1"/>
          </p:cNvSpPr>
          <p:nvPr>
            <p:ph idx="1"/>
          </p:nvPr>
        </p:nvSpPr>
        <p:spPr/>
        <p:txBody>
          <a:bodyPr/>
          <a:lstStyle/>
          <a:p>
            <a:pPr marL="45720" indent="0">
              <a:buNone/>
            </a:pPr>
            <a:r>
              <a:rPr lang="en-US" sz="1600" dirty="0"/>
              <a:t>1. Welcome </a:t>
            </a:r>
          </a:p>
          <a:p>
            <a:pPr marL="45720" indent="0">
              <a:buNone/>
            </a:pPr>
            <a:r>
              <a:rPr lang="en-US" sz="1600" dirty="0"/>
              <a:t>2. Conduct Abroad </a:t>
            </a:r>
          </a:p>
          <a:p>
            <a:pPr marL="45720" indent="0">
              <a:buNone/>
            </a:pPr>
            <a:r>
              <a:rPr lang="en-US" sz="1600" dirty="0"/>
              <a:t>3. Title IX Presentation – Office of Equity and Diversity</a:t>
            </a:r>
          </a:p>
          <a:p>
            <a:pPr marL="45720" indent="0">
              <a:buNone/>
            </a:pPr>
            <a:r>
              <a:rPr lang="en-US" sz="1600" dirty="0"/>
              <a:t>4. Culture Shock </a:t>
            </a:r>
          </a:p>
          <a:p>
            <a:pPr marL="45720" indent="0">
              <a:buNone/>
            </a:pPr>
            <a:r>
              <a:rPr lang="en-US" sz="1600" dirty="0"/>
              <a:t>5. Healthcare, Insurance, and Emergency Assistance</a:t>
            </a:r>
          </a:p>
          <a:p>
            <a:pPr marL="45720" indent="0">
              <a:buNone/>
            </a:pPr>
            <a:r>
              <a:rPr lang="en-US" sz="1600" dirty="0"/>
              <a:t>6. Courses Abroad</a:t>
            </a:r>
          </a:p>
          <a:p>
            <a:pPr marL="45720" indent="0">
              <a:buNone/>
            </a:pPr>
            <a:r>
              <a:rPr lang="en-US" sz="1600" dirty="0"/>
              <a:t>7. Registering for classes and housing at Scranton for Semester Abroad Students</a:t>
            </a:r>
          </a:p>
        </p:txBody>
      </p:sp>
    </p:spTree>
    <p:extLst>
      <p:ext uri="{BB962C8B-B14F-4D97-AF65-F5344CB8AC3E}">
        <p14:creationId xmlns:p14="http://schemas.microsoft.com/office/powerpoint/2010/main" val="287121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12" y="609600"/>
            <a:ext cx="3886200" cy="5516562"/>
          </a:xfrm>
          <a:prstGeom prst="rect">
            <a:avLst/>
          </a:prstGeom>
        </p:spPr>
      </p:pic>
      <p:sp>
        <p:nvSpPr>
          <p:cNvPr id="4" name="Text Placeholder 2">
            <a:extLst>
              <a:ext uri="{FF2B5EF4-FFF2-40B4-BE49-F238E27FC236}">
                <a16:creationId xmlns:a16="http://schemas.microsoft.com/office/drawing/2014/main" id="{3BF846FB-9839-4B20-A16C-E1F56F643495}"/>
              </a:ext>
            </a:extLst>
          </p:cNvPr>
          <p:cNvSpPr txBox="1">
            <a:spLocks/>
          </p:cNvSpPr>
          <p:nvPr/>
        </p:nvSpPr>
        <p:spPr>
          <a:xfrm>
            <a:off x="4646612" y="2807575"/>
            <a:ext cx="7010400" cy="1676400"/>
          </a:xfrm>
          <a:prstGeom prst="rect">
            <a:avLst/>
          </a:prstGeom>
        </p:spPr>
        <p:txBody>
          <a:bodyPr vert="horz" lIns="91440" tIns="45720" rIns="91440" bIns="45720" rtlCol="0">
            <a:noAutofit/>
          </a:bodyPr>
          <a:lst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a:lstStyle>
          <a:p>
            <a:pPr marL="0" indent="0">
              <a:buNone/>
            </a:pPr>
            <a:r>
              <a:rPr lang="en-US" sz="2800" b="1" dirty="0"/>
              <a:t>And stay in touch while abroad</a:t>
            </a:r>
          </a:p>
          <a:p>
            <a:pPr marL="0" indent="0">
              <a:buNone/>
            </a:pPr>
            <a:r>
              <a:rPr lang="en-US" sz="2800" dirty="0"/>
              <a:t>Set aside a regular time or day to call or text your family</a:t>
            </a:r>
          </a:p>
          <a:p>
            <a:pPr marL="0" indent="0">
              <a:buNone/>
            </a:pPr>
            <a:endParaRPr lang="en-US" sz="2800" dirty="0"/>
          </a:p>
        </p:txBody>
      </p:sp>
      <p:pic>
        <p:nvPicPr>
          <p:cNvPr id="6" name="Picture 2" descr="http://icons.iconarchive.com/icons/igh0zt/ios7-style-metro-ui/256/MetroUI-Other-Phone-icon.png">
            <a:extLst>
              <a:ext uri="{FF2B5EF4-FFF2-40B4-BE49-F238E27FC236}">
                <a16:creationId xmlns:a16="http://schemas.microsoft.com/office/drawing/2014/main" id="{60935FBE-0EBB-44A7-B017-1A39153333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8012" y="990600"/>
            <a:ext cx="1676400" cy="16764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E457866C-9979-466E-B8D9-F7DC6911EC1A}"/>
              </a:ext>
            </a:extLst>
          </p:cNvPr>
          <p:cNvSpPr/>
          <p:nvPr/>
        </p:nvSpPr>
        <p:spPr>
          <a:xfrm>
            <a:off x="5789612" y="1219200"/>
            <a:ext cx="5943600" cy="1077218"/>
          </a:xfrm>
          <a:prstGeom prst="rect">
            <a:avLst/>
          </a:prstGeom>
          <a:noFill/>
        </p:spPr>
        <p:txBody>
          <a:bodyPr wrap="square" lIns="91440" tIns="45720" rIns="91440" bIns="45720">
            <a:spAutoFit/>
          </a:bodyPr>
          <a:lstStyle/>
          <a:p>
            <a:pPr algn="ctr"/>
            <a:r>
              <a:rPr lang="en-US" sz="3600" b="1" dirty="0">
                <a:ln w="10160">
                  <a:solidFill>
                    <a:schemeClr val="accent5"/>
                  </a:solidFill>
                  <a:prstDash val="solid"/>
                </a:ln>
                <a:solidFill>
                  <a:srgbClr val="FF0000"/>
                </a:solidFill>
                <a:effectLst>
                  <a:outerShdw blurRad="38100" dist="22860" dir="5400000" algn="tl" rotWithShape="0">
                    <a:srgbClr val="000000">
                      <a:alpha val="30000"/>
                    </a:srgbClr>
                  </a:outerShdw>
                </a:effectLst>
              </a:rPr>
              <a:t>When you arrive:</a:t>
            </a:r>
          </a:p>
          <a:p>
            <a:pPr algn="ctr"/>
            <a:r>
              <a:rPr lang="en-US" sz="2800" dirty="0">
                <a:ln w="0"/>
                <a:solidFill>
                  <a:schemeClr val="accent1"/>
                </a:solidFill>
                <a:effectLst>
                  <a:outerShdw blurRad="38100" dist="25400" dir="5400000" algn="ctr" rotWithShape="0">
                    <a:srgbClr val="6E747A">
                      <a:alpha val="43000"/>
                    </a:srgbClr>
                  </a:outerShdw>
                </a:effectLst>
              </a:rPr>
              <a:t>CALL HOME!</a:t>
            </a:r>
            <a:endParaRPr lang="en-US" sz="28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764374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F7C4C66-B557-47E1-A3B3-36A2D20FF79E}"/>
              </a:ext>
            </a:extLst>
          </p:cNvPr>
          <p:cNvSpPr txBox="1"/>
          <p:nvPr/>
        </p:nvSpPr>
        <p:spPr>
          <a:xfrm>
            <a:off x="303212" y="685800"/>
            <a:ext cx="10896600" cy="7682103"/>
          </a:xfrm>
          <a:prstGeom prst="rect">
            <a:avLst/>
          </a:prstGeom>
          <a:noFill/>
        </p:spPr>
        <p:txBody>
          <a:bodyPr wrap="square" rtlCol="0">
            <a:spAutoFit/>
          </a:bodyPr>
          <a:lstStyle/>
          <a:p>
            <a:pPr lvl="1"/>
            <a:r>
              <a:rPr lang="en-US" sz="2400" u="sng" dirty="0"/>
              <a:t>Additional Resources for Students</a:t>
            </a:r>
          </a:p>
          <a:p>
            <a:pPr lvl="1"/>
            <a:r>
              <a:rPr lang="en-US" sz="2400" dirty="0">
                <a:solidFill>
                  <a:srgbClr val="7030A0"/>
                </a:solidFill>
              </a:rPr>
              <a:t>US Department of State: </a:t>
            </a:r>
            <a:r>
              <a:rPr lang="en-US" sz="2400" dirty="0"/>
              <a:t>202.501.4444</a:t>
            </a:r>
            <a:r>
              <a:rPr lang="en-US" sz="1400" dirty="0"/>
              <a:t> for lost passports or emergency assistance abroad</a:t>
            </a:r>
          </a:p>
          <a:p>
            <a:pPr lvl="1"/>
            <a:r>
              <a:rPr lang="en-US" sz="2400" dirty="0">
                <a:solidFill>
                  <a:srgbClr val="7030A0"/>
                </a:solidFill>
              </a:rPr>
              <a:t>University of Scranton Counseling Services: </a:t>
            </a:r>
            <a:r>
              <a:rPr lang="en-US" sz="2400" dirty="0"/>
              <a:t>570.941.7620</a:t>
            </a:r>
          </a:p>
          <a:p>
            <a:pPr lvl="1"/>
            <a:r>
              <a:rPr lang="en-US" sz="2400" dirty="0">
                <a:solidFill>
                  <a:srgbClr val="7030A0"/>
                </a:solidFill>
              </a:rPr>
              <a:t>University of Scranton Student Health Services: </a:t>
            </a:r>
            <a:r>
              <a:rPr lang="en-US" sz="2400" dirty="0"/>
              <a:t>570.941.7667</a:t>
            </a:r>
          </a:p>
          <a:p>
            <a:pPr lvl="1"/>
            <a:r>
              <a:rPr lang="en-US" sz="2400" dirty="0">
                <a:solidFill>
                  <a:srgbClr val="7030A0"/>
                </a:solidFill>
              </a:rPr>
              <a:t>Women’s Resource Center of Lackawanna Country: </a:t>
            </a:r>
            <a:r>
              <a:rPr lang="en-US" sz="2400" dirty="0"/>
              <a:t>570.346.4671</a:t>
            </a:r>
          </a:p>
          <a:p>
            <a:pPr lvl="1"/>
            <a:r>
              <a:rPr lang="en-US" sz="2400" dirty="0">
                <a:solidFill>
                  <a:srgbClr val="7030A0"/>
                </a:solidFill>
              </a:rPr>
              <a:t>National Sexual Assault Hotline: </a:t>
            </a:r>
            <a:r>
              <a:rPr lang="en-US" sz="2400" dirty="0"/>
              <a:t>800.656.4673</a:t>
            </a:r>
          </a:p>
          <a:p>
            <a:pPr lvl="1"/>
            <a:r>
              <a:rPr lang="en-US" sz="2400" dirty="0">
                <a:solidFill>
                  <a:srgbClr val="7030A0"/>
                </a:solidFill>
              </a:rPr>
              <a:t>University of Scranton Dean of Students</a:t>
            </a:r>
            <a:r>
              <a:rPr lang="en-US" sz="2400" dirty="0"/>
              <a:t>: 570.941.7680</a:t>
            </a:r>
          </a:p>
          <a:p>
            <a:pPr lvl="1"/>
            <a:r>
              <a:rPr lang="en-US" sz="2400" dirty="0">
                <a:solidFill>
                  <a:srgbClr val="7030A0"/>
                </a:solidFill>
              </a:rPr>
              <a:t>University of Scranton Campus Ministries</a:t>
            </a:r>
            <a:r>
              <a:rPr lang="en-US" sz="2400" dirty="0"/>
              <a:t>: 570.941.6645</a:t>
            </a:r>
          </a:p>
          <a:p>
            <a:pPr lvl="1"/>
            <a:r>
              <a:rPr lang="en-US" sz="2400" dirty="0">
                <a:solidFill>
                  <a:srgbClr val="7030A0"/>
                </a:solidFill>
              </a:rPr>
              <a:t>University of Scranton Title IX Coordinator</a:t>
            </a:r>
            <a:r>
              <a:rPr lang="en-US" sz="2400" dirty="0"/>
              <a:t>: 570.941.6645</a:t>
            </a:r>
          </a:p>
          <a:p>
            <a:pPr lvl="1"/>
            <a:r>
              <a:rPr lang="en-US" sz="2400" dirty="0">
                <a:solidFill>
                  <a:srgbClr val="7030A0"/>
                </a:solidFill>
              </a:rPr>
              <a:t>University of Scranton Jane </a:t>
            </a:r>
            <a:r>
              <a:rPr lang="en-US" sz="2400" dirty="0" err="1">
                <a:solidFill>
                  <a:srgbClr val="7030A0"/>
                </a:solidFill>
              </a:rPr>
              <a:t>Kopas</a:t>
            </a:r>
            <a:r>
              <a:rPr lang="en-US" sz="2400" dirty="0">
                <a:solidFill>
                  <a:srgbClr val="7030A0"/>
                </a:solidFill>
              </a:rPr>
              <a:t> Women’s Center</a:t>
            </a:r>
            <a:r>
              <a:rPr lang="en-US" sz="2400" dirty="0"/>
              <a:t>: 570.941.6194</a:t>
            </a:r>
          </a:p>
          <a:p>
            <a:pPr lvl="1"/>
            <a:r>
              <a:rPr lang="en-US" sz="2400" dirty="0">
                <a:solidFill>
                  <a:srgbClr val="7030A0"/>
                </a:solidFill>
              </a:rPr>
              <a:t>University of Scranton Police Department Office</a:t>
            </a:r>
            <a:r>
              <a:rPr lang="en-US" sz="2400" dirty="0"/>
              <a:t>: 570.941.7888</a:t>
            </a:r>
          </a:p>
          <a:p>
            <a:pPr lvl="1"/>
            <a:endParaRPr lang="en-US" sz="2400" dirty="0"/>
          </a:p>
          <a:p>
            <a:pPr lvl="1"/>
            <a:endParaRPr lang="en-US" sz="2400" dirty="0"/>
          </a:p>
          <a:p>
            <a:pPr lvl="1"/>
            <a:endParaRPr lang="en-US" sz="2400" u="sng" dirty="0"/>
          </a:p>
          <a:p>
            <a:pPr lvl="1"/>
            <a:endParaRPr lang="en-US" sz="2400" u="sng" dirty="0"/>
          </a:p>
          <a:p>
            <a:pPr lvl="1"/>
            <a:endParaRPr lang="en-US" sz="2400" dirty="0"/>
          </a:p>
          <a:p>
            <a:pPr lvl="1"/>
            <a:endParaRPr lang="en-US" sz="2400" dirty="0"/>
          </a:p>
          <a:p>
            <a:pPr lvl="1"/>
            <a:endParaRPr lang="en-US" sz="2400" dirty="0"/>
          </a:p>
          <a:p>
            <a:pPr lvl="1">
              <a:lnSpc>
                <a:spcPct val="90000"/>
              </a:lnSpc>
            </a:pPr>
            <a:endParaRPr lang="en-US" sz="2400" dirty="0"/>
          </a:p>
          <a:p>
            <a:pPr marL="800100" lvl="1" indent="-342900">
              <a:lnSpc>
                <a:spcPct val="9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3956037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4212" y="1600200"/>
            <a:ext cx="10896600" cy="424732"/>
          </a:xfrm>
          <a:prstGeom prst="rect">
            <a:avLst/>
          </a:prstGeom>
          <a:noFill/>
        </p:spPr>
        <p:txBody>
          <a:bodyPr wrap="square" rtlCol="0">
            <a:spAutoFit/>
          </a:bodyPr>
          <a:lstStyle/>
          <a:p>
            <a:pPr>
              <a:lnSpc>
                <a:spcPct val="90000"/>
              </a:lnSpc>
            </a:pPr>
            <a:endParaRPr lang="en-US" sz="2400" dirty="0"/>
          </a:p>
        </p:txBody>
      </p:sp>
      <p:sp>
        <p:nvSpPr>
          <p:cNvPr id="4" name="Rectangle 3"/>
          <p:cNvSpPr/>
          <p:nvPr/>
        </p:nvSpPr>
        <p:spPr>
          <a:xfrm>
            <a:off x="912812" y="685800"/>
            <a:ext cx="9677400" cy="1015663"/>
          </a:xfrm>
          <a:prstGeom prst="rect">
            <a:avLst/>
          </a:prstGeom>
        </p:spPr>
        <p:txBody>
          <a:bodyPr wrap="square">
            <a:spAutoFit/>
          </a:bodyPr>
          <a:lstStyle/>
          <a:p>
            <a:pPr algn="ctr"/>
            <a:r>
              <a:rPr lang="en-US" sz="4000" b="1" cap="all" dirty="0">
                <a:ea typeface="+mj-ea"/>
                <a:cs typeface="+mj-cs"/>
              </a:rPr>
              <a:t>Schedule changes while abroad</a:t>
            </a:r>
          </a:p>
          <a:p>
            <a:pPr algn="ctr"/>
            <a:r>
              <a:rPr lang="en-US" sz="2000" b="1" cap="all" dirty="0">
                <a:ea typeface="+mj-ea"/>
                <a:cs typeface="+mj-cs"/>
              </a:rPr>
              <a:t>For Students STUDYING on A Host University Program </a:t>
            </a:r>
            <a:endParaRPr lang="en-US" sz="2000" b="1" dirty="0"/>
          </a:p>
        </p:txBody>
      </p:sp>
      <p:pic>
        <p:nvPicPr>
          <p:cNvPr id="5" name="Picture 4">
            <a:extLst>
              <a:ext uri="{FF2B5EF4-FFF2-40B4-BE49-F238E27FC236}">
                <a16:creationId xmlns:a16="http://schemas.microsoft.com/office/drawing/2014/main" id="{F833EA5A-B0D0-4A86-9800-1C240CC3CDF8}"/>
              </a:ext>
            </a:extLst>
          </p:cNvPr>
          <p:cNvPicPr>
            <a:picLocks noChangeAspect="1"/>
          </p:cNvPicPr>
          <p:nvPr/>
        </p:nvPicPr>
        <p:blipFill>
          <a:blip r:embed="rId3"/>
          <a:stretch>
            <a:fillRect/>
          </a:stretch>
        </p:blipFill>
        <p:spPr>
          <a:xfrm>
            <a:off x="2970212" y="2024932"/>
            <a:ext cx="5867400" cy="4542745"/>
          </a:xfrm>
          <a:prstGeom prst="rect">
            <a:avLst/>
          </a:prstGeom>
        </p:spPr>
      </p:pic>
    </p:spTree>
    <p:extLst>
      <p:ext uri="{BB962C8B-B14F-4D97-AF65-F5344CB8AC3E}">
        <p14:creationId xmlns:p14="http://schemas.microsoft.com/office/powerpoint/2010/main" val="857946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4212" y="1600200"/>
            <a:ext cx="10896600" cy="424732"/>
          </a:xfrm>
          <a:prstGeom prst="rect">
            <a:avLst/>
          </a:prstGeom>
          <a:noFill/>
        </p:spPr>
        <p:txBody>
          <a:bodyPr wrap="square" rtlCol="0">
            <a:spAutoFit/>
          </a:bodyPr>
          <a:lstStyle/>
          <a:p>
            <a:pPr>
              <a:lnSpc>
                <a:spcPct val="90000"/>
              </a:lnSpc>
            </a:pPr>
            <a:endParaRPr lang="en-US" sz="2400" dirty="0"/>
          </a:p>
        </p:txBody>
      </p:sp>
      <p:sp>
        <p:nvSpPr>
          <p:cNvPr id="4" name="Rectangle 3"/>
          <p:cNvSpPr/>
          <p:nvPr/>
        </p:nvSpPr>
        <p:spPr>
          <a:xfrm>
            <a:off x="912812" y="685800"/>
            <a:ext cx="9677400" cy="707886"/>
          </a:xfrm>
          <a:prstGeom prst="rect">
            <a:avLst/>
          </a:prstGeom>
        </p:spPr>
        <p:txBody>
          <a:bodyPr wrap="square">
            <a:spAutoFit/>
          </a:bodyPr>
          <a:lstStyle/>
          <a:p>
            <a:pPr algn="ctr"/>
            <a:r>
              <a:rPr lang="en-US" sz="4000" b="1" cap="all" dirty="0">
                <a:ea typeface="+mj-ea"/>
                <a:cs typeface="+mj-cs"/>
              </a:rPr>
              <a:t>Schedule changes while abroad</a:t>
            </a:r>
            <a:endParaRPr lang="en-US" b="1" dirty="0"/>
          </a:p>
        </p:txBody>
      </p:sp>
      <p:sp>
        <p:nvSpPr>
          <p:cNvPr id="3" name="Rectangle 2"/>
          <p:cNvSpPr/>
          <p:nvPr/>
        </p:nvSpPr>
        <p:spPr>
          <a:xfrm>
            <a:off x="1065212" y="1600200"/>
            <a:ext cx="9525000" cy="4247317"/>
          </a:xfrm>
          <a:prstGeom prst="rect">
            <a:avLst/>
          </a:prstGeom>
        </p:spPr>
        <p:txBody>
          <a:bodyPr wrap="square">
            <a:spAutoFit/>
          </a:bodyPr>
          <a:lstStyle/>
          <a:p>
            <a:pPr marL="395478" indent="-285750">
              <a:buFont typeface="Arial" panose="020B0604020202020204" pitchFamily="34" charset="0"/>
              <a:buChar char="•"/>
            </a:pPr>
            <a:r>
              <a:rPr lang="en-US" b="1" dirty="0">
                <a:highlight>
                  <a:srgbClr val="FFFF00"/>
                </a:highlight>
              </a:rPr>
              <a:t>You are expected to update your advisor </a:t>
            </a:r>
            <a:r>
              <a:rPr lang="en-US" dirty="0">
                <a:highlight>
                  <a:srgbClr val="FFFF00"/>
                </a:highlight>
              </a:rPr>
              <a:t>as well as the Office of Global Education, if you make any changes to your approved courses.</a:t>
            </a:r>
          </a:p>
          <a:p>
            <a:pPr marL="109728"/>
            <a:r>
              <a:rPr lang="en-US" dirty="0"/>
              <a:t> </a:t>
            </a:r>
          </a:p>
          <a:p>
            <a:pPr marL="395478" indent="-285750">
              <a:buFont typeface="Arial" panose="020B0604020202020204" pitchFamily="34" charset="0"/>
              <a:buChar char="•"/>
            </a:pPr>
            <a:r>
              <a:rPr lang="en-US" dirty="0"/>
              <a:t>In the event courses are added or changed, you are expected to provide the same information to your advisor as you did for your initial Course Approval Form. The process for approving the courses is the same as with the original approval request. </a:t>
            </a:r>
          </a:p>
          <a:p>
            <a:pPr marL="109728" indent="0">
              <a:buNone/>
            </a:pPr>
            <a:endParaRPr lang="en-US" dirty="0"/>
          </a:p>
          <a:p>
            <a:pPr marL="395478" indent="-285750">
              <a:buFont typeface="Arial" panose="020B0604020202020204" pitchFamily="34" charset="0"/>
              <a:buChar char="•"/>
            </a:pPr>
            <a:r>
              <a:rPr lang="en-US" dirty="0"/>
              <a:t>The Office of Global Education reviews all transcripts from abroad. As a result, any and all course changes/approvals must be communicated to the office. This is in order for credits posted on foreign transcripts to transfer. Failure to have additional courses approved could result in credits not transferring. </a:t>
            </a:r>
          </a:p>
          <a:p>
            <a:pPr marL="109728" indent="0">
              <a:buNone/>
            </a:pPr>
            <a:endParaRPr lang="en-US" dirty="0"/>
          </a:p>
          <a:p>
            <a:pPr marL="109728" indent="0">
              <a:buNone/>
            </a:pPr>
            <a:r>
              <a:rPr lang="en-US" b="1" dirty="0"/>
              <a:t>Always CC  </a:t>
            </a:r>
            <a:r>
              <a:rPr lang="en-US" b="1" dirty="0">
                <a:hlinkClick r:id="rId3"/>
              </a:rPr>
              <a:t>noelle.drozdick@scranton.edu</a:t>
            </a:r>
            <a:r>
              <a:rPr lang="en-US" b="1" dirty="0"/>
              <a:t> to any emails regarding schedule changes</a:t>
            </a:r>
          </a:p>
        </p:txBody>
      </p:sp>
    </p:spTree>
    <p:extLst>
      <p:ext uri="{BB962C8B-B14F-4D97-AF65-F5344CB8AC3E}">
        <p14:creationId xmlns:p14="http://schemas.microsoft.com/office/powerpoint/2010/main" val="2686551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33400"/>
            <a:ext cx="12188825" cy="707886"/>
          </a:xfrm>
          <a:prstGeom prst="rect">
            <a:avLst/>
          </a:prstGeom>
        </p:spPr>
        <p:txBody>
          <a:bodyPr wrap="square">
            <a:spAutoFit/>
          </a:bodyPr>
          <a:lstStyle/>
          <a:p>
            <a:pPr algn="ctr"/>
            <a:r>
              <a:rPr lang="en-US" sz="4000" b="1" cap="all" dirty="0">
                <a:ea typeface="+mj-ea"/>
                <a:cs typeface="+mj-cs"/>
              </a:rPr>
              <a:t>Registration from abroad</a:t>
            </a:r>
            <a:endParaRPr lang="en-US" b="1" dirty="0"/>
          </a:p>
        </p:txBody>
      </p:sp>
      <p:sp>
        <p:nvSpPr>
          <p:cNvPr id="3" name="TextBox 2"/>
          <p:cNvSpPr txBox="1"/>
          <p:nvPr/>
        </p:nvSpPr>
        <p:spPr>
          <a:xfrm>
            <a:off x="989012" y="1371600"/>
            <a:ext cx="10287000" cy="757130"/>
          </a:xfrm>
          <a:prstGeom prst="rect">
            <a:avLst/>
          </a:prstGeom>
          <a:noFill/>
        </p:spPr>
        <p:txBody>
          <a:bodyPr wrap="square" rtlCol="0">
            <a:spAutoFit/>
          </a:bodyPr>
          <a:lstStyle/>
          <a:p>
            <a:pPr algn="ctr">
              <a:lnSpc>
                <a:spcPct val="90000"/>
              </a:lnSpc>
            </a:pPr>
            <a:r>
              <a:rPr lang="en-US" sz="2400" b="1" dirty="0">
                <a:solidFill>
                  <a:schemeClr val="tx2"/>
                </a:solidFill>
              </a:rPr>
              <a:t>How to register for Spring 2025 classes if you are abroad in Fall 2024.</a:t>
            </a:r>
          </a:p>
          <a:p>
            <a:pPr>
              <a:lnSpc>
                <a:spcPct val="90000"/>
              </a:lnSpc>
            </a:pPr>
            <a:endParaRPr lang="en-US" sz="2400" dirty="0">
              <a:solidFill>
                <a:schemeClr val="tx2"/>
              </a:solidFill>
            </a:endParaRPr>
          </a:p>
        </p:txBody>
      </p:sp>
      <p:sp>
        <p:nvSpPr>
          <p:cNvPr id="4" name="TextBox 3"/>
          <p:cNvSpPr txBox="1"/>
          <p:nvPr/>
        </p:nvSpPr>
        <p:spPr>
          <a:xfrm>
            <a:off x="836612" y="1905000"/>
            <a:ext cx="9982200"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t>PCPS &amp; KSOM students</a:t>
            </a:r>
          </a:p>
          <a:p>
            <a:pPr marL="800100" lvl="1" indent="-342900">
              <a:buFont typeface="Arial" panose="020B0604020202020204" pitchFamily="34" charset="0"/>
              <a:buChar char="•"/>
            </a:pPr>
            <a:r>
              <a:rPr lang="en-US" sz="2400" dirty="0"/>
              <a:t>Email your advising center a list of courses you are currently taking and a list of courses you would like to take in the Spring 2025 semester.  </a:t>
            </a:r>
          </a:p>
          <a:p>
            <a:pPr marL="800100" lvl="1" indent="-342900">
              <a:buFont typeface="Arial" panose="020B0604020202020204" pitchFamily="34" charset="0"/>
              <a:buChar char="•"/>
            </a:pPr>
            <a:r>
              <a:rPr lang="en-US" sz="2400" dirty="0"/>
              <a:t>Your advisor will manually register you into classes prior to web registration.</a:t>
            </a:r>
          </a:p>
          <a:p>
            <a:pPr marL="800100" lvl="1" indent="-342900">
              <a:buFont typeface="Arial" panose="020B0604020202020204" pitchFamily="34" charset="0"/>
              <a:buChar char="•"/>
            </a:pPr>
            <a:r>
              <a:rPr lang="en-US" sz="2400" dirty="0"/>
              <a:t>You will receive a pin via email to access the system after your regularly scheduled registration period. </a:t>
            </a:r>
          </a:p>
          <a:p>
            <a:pPr marL="800100" lvl="1" indent="-342900">
              <a:buFont typeface="Arial" panose="020B0604020202020204" pitchFamily="34" charset="0"/>
              <a:buChar char="•"/>
            </a:pPr>
            <a:endParaRPr lang="en-US" sz="2400" dirty="0"/>
          </a:p>
          <a:p>
            <a:pPr lvl="3"/>
            <a:endParaRPr lang="en-US" sz="2400" dirty="0"/>
          </a:p>
        </p:txBody>
      </p:sp>
      <p:sp>
        <p:nvSpPr>
          <p:cNvPr id="6" name="TextBox 5"/>
          <p:cNvSpPr txBox="1"/>
          <p:nvPr/>
        </p:nvSpPr>
        <p:spPr>
          <a:xfrm>
            <a:off x="150812" y="5181600"/>
            <a:ext cx="12038013" cy="1200329"/>
          </a:xfrm>
          <a:prstGeom prst="rect">
            <a:avLst/>
          </a:prstGeom>
          <a:noFill/>
        </p:spPr>
        <p:txBody>
          <a:bodyPr wrap="square" rtlCol="0">
            <a:spAutoFit/>
          </a:bodyPr>
          <a:lstStyle/>
          <a:p>
            <a:pPr algn="ctr">
              <a:lnSpc>
                <a:spcPct val="90000"/>
              </a:lnSpc>
            </a:pPr>
            <a:r>
              <a:rPr lang="en-US" sz="2000" dirty="0">
                <a:solidFill>
                  <a:schemeClr val="tx2"/>
                </a:solidFill>
              </a:rPr>
              <a:t>PCPS should email: </a:t>
            </a:r>
            <a:r>
              <a:rPr lang="en-US" sz="2000" u="sng" dirty="0"/>
              <a:t>kevin.curry@scranton.edu</a:t>
            </a:r>
          </a:p>
          <a:p>
            <a:pPr algn="ctr">
              <a:lnSpc>
                <a:spcPct val="90000"/>
              </a:lnSpc>
            </a:pPr>
            <a:endParaRPr lang="en-US" sz="2000" dirty="0">
              <a:solidFill>
                <a:schemeClr val="tx2"/>
              </a:solidFill>
            </a:endParaRPr>
          </a:p>
          <a:p>
            <a:pPr algn="ctr">
              <a:lnSpc>
                <a:spcPct val="90000"/>
              </a:lnSpc>
            </a:pPr>
            <a:r>
              <a:rPr lang="en-US" sz="2000" dirty="0">
                <a:solidFill>
                  <a:schemeClr val="tx2"/>
                </a:solidFill>
              </a:rPr>
              <a:t>KSOM should email: </a:t>
            </a:r>
            <a:r>
              <a:rPr lang="en-US" sz="2000" u="sng" dirty="0">
                <a:solidFill>
                  <a:schemeClr val="tx2"/>
                </a:solidFill>
              </a:rPr>
              <a:t>kevin.stanford@scranton.edu</a:t>
            </a:r>
          </a:p>
          <a:p>
            <a:pPr algn="ctr">
              <a:lnSpc>
                <a:spcPct val="90000"/>
              </a:lnSpc>
            </a:pPr>
            <a:endParaRPr lang="en-US" sz="2000" dirty="0">
              <a:solidFill>
                <a:schemeClr val="tx2"/>
              </a:solidFill>
            </a:endParaRPr>
          </a:p>
        </p:txBody>
      </p:sp>
    </p:spTree>
    <p:extLst>
      <p:ext uri="{BB962C8B-B14F-4D97-AF65-F5344CB8AC3E}">
        <p14:creationId xmlns:p14="http://schemas.microsoft.com/office/powerpoint/2010/main" val="204796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2812" y="762000"/>
            <a:ext cx="9829800" cy="5133713"/>
          </a:xfrm>
          <a:prstGeom prst="rect">
            <a:avLst/>
          </a:prstGeom>
          <a:noFill/>
        </p:spPr>
        <p:txBody>
          <a:bodyPr wrap="square" rtlCol="0">
            <a:spAutoFit/>
          </a:bodyPr>
          <a:lstStyle/>
          <a:p>
            <a:pPr marL="342900" indent="-342900">
              <a:lnSpc>
                <a:spcPct val="90000"/>
              </a:lnSpc>
              <a:buFont typeface="Arial" panose="020B0604020202020204" pitchFamily="34" charset="0"/>
              <a:buChar char="•"/>
            </a:pPr>
            <a:r>
              <a:rPr lang="en-US" sz="2400" dirty="0"/>
              <a:t>CAS students</a:t>
            </a:r>
          </a:p>
          <a:p>
            <a:pPr marL="800100" lvl="1" indent="-342900">
              <a:buFont typeface="Arial" panose="020B0604020202020204" pitchFamily="34" charset="0"/>
              <a:buChar char="•"/>
            </a:pPr>
            <a:r>
              <a:rPr lang="en-US" sz="2400" dirty="0"/>
              <a:t>Email your academic advisor a list of courses you are currently taking and a list of courses you would like to take in the Spring 25 semester.  </a:t>
            </a:r>
          </a:p>
          <a:p>
            <a:pPr marL="800100" lvl="1" indent="-342900">
              <a:lnSpc>
                <a:spcPct val="90000"/>
              </a:lnSpc>
              <a:buFont typeface="Arial" panose="020B0604020202020204" pitchFamily="34" charset="0"/>
              <a:buChar char="•"/>
            </a:pPr>
            <a:r>
              <a:rPr lang="en-US" sz="2400" dirty="0"/>
              <a:t>Your advisor will review your selections and contact you with any changes and a final approval.  </a:t>
            </a:r>
          </a:p>
          <a:p>
            <a:pPr marL="800100" lvl="1" indent="-342900">
              <a:lnSpc>
                <a:spcPct val="90000"/>
              </a:lnSpc>
              <a:buFont typeface="Arial" panose="020B0604020202020204" pitchFamily="34" charset="0"/>
              <a:buChar char="•"/>
            </a:pPr>
            <a:r>
              <a:rPr lang="en-US" sz="2400" dirty="0"/>
              <a:t>The Dean’s office will manually register you into the courses and give you a pin for future changes you would like to make.  </a:t>
            </a:r>
          </a:p>
          <a:p>
            <a:pPr marL="800100" lvl="1" indent="-342900">
              <a:lnSpc>
                <a:spcPct val="90000"/>
              </a:lnSpc>
              <a:buFont typeface="Arial" panose="020B0604020202020204" pitchFamily="34" charset="0"/>
              <a:buChar char="•"/>
            </a:pPr>
            <a:r>
              <a:rPr lang="en-US" sz="2400" dirty="0"/>
              <a:t>If you do not know who your advisor is, please contact your Dean’s office or Registrar’s office.  </a:t>
            </a:r>
          </a:p>
          <a:p>
            <a:pPr lvl="1">
              <a:lnSpc>
                <a:spcPct val="90000"/>
              </a:lnSpc>
            </a:pPr>
            <a:endParaRPr lang="en-US" sz="2400" dirty="0"/>
          </a:p>
          <a:p>
            <a:pPr lvl="0" algn="ctr">
              <a:lnSpc>
                <a:spcPct val="90000"/>
              </a:lnSpc>
            </a:pPr>
            <a:endParaRPr lang="en-US" sz="2000" dirty="0">
              <a:solidFill>
                <a:srgbClr val="44546A"/>
              </a:solidFill>
            </a:endParaRPr>
          </a:p>
          <a:p>
            <a:pPr marL="800100" lvl="1" indent="-342900">
              <a:lnSpc>
                <a:spcPct val="90000"/>
              </a:lnSpc>
              <a:buFont typeface="Arial" panose="020B0604020202020204" pitchFamily="34" charset="0"/>
              <a:buChar char="•"/>
            </a:pPr>
            <a:endParaRPr lang="en-US" sz="2400" dirty="0"/>
          </a:p>
          <a:p>
            <a:pPr marL="800100" lvl="1" indent="-342900">
              <a:lnSpc>
                <a:spcPct val="90000"/>
              </a:lnSpc>
              <a:buFont typeface="Arial" panose="020B0604020202020204" pitchFamily="34" charset="0"/>
              <a:buChar char="•"/>
            </a:pPr>
            <a:endParaRPr lang="en-US" sz="2400" dirty="0"/>
          </a:p>
        </p:txBody>
      </p:sp>
    </p:spTree>
    <p:extLst>
      <p:ext uri="{BB962C8B-B14F-4D97-AF65-F5344CB8AC3E}">
        <p14:creationId xmlns:p14="http://schemas.microsoft.com/office/powerpoint/2010/main" val="1381023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753600" cy="1447800"/>
          </a:xfrm>
        </p:spPr>
        <p:txBody>
          <a:bodyPr/>
          <a:lstStyle/>
          <a:p>
            <a:pPr algn="ctr"/>
            <a:r>
              <a:rPr lang="en-US" b="1" dirty="0">
                <a:solidFill>
                  <a:schemeClr val="tx1"/>
                </a:solidFill>
              </a:rPr>
              <a:t>Housing for next semester</a:t>
            </a:r>
          </a:p>
        </p:txBody>
      </p:sp>
      <p:sp>
        <p:nvSpPr>
          <p:cNvPr id="3" name="Text Placeholder 2"/>
          <p:cNvSpPr>
            <a:spLocks noGrp="1"/>
          </p:cNvSpPr>
          <p:nvPr>
            <p:ph type="body" idx="1"/>
          </p:nvPr>
        </p:nvSpPr>
        <p:spPr>
          <a:xfrm>
            <a:off x="1065212" y="1447800"/>
            <a:ext cx="9377062" cy="2743199"/>
          </a:xfrm>
        </p:spPr>
        <p:txBody>
          <a:bodyPr>
            <a:noAutofit/>
          </a:bodyPr>
          <a:lstStyle/>
          <a:p>
            <a:pPr marL="457200" indent="-457200">
              <a:buFont typeface="Arial" panose="020B0604020202020204" pitchFamily="34" charset="0"/>
              <a:buChar char="•"/>
            </a:pPr>
            <a:endParaRPr lang="en-US" sz="2800" dirty="0"/>
          </a:p>
          <a:p>
            <a:r>
              <a:rPr lang="en-US" sz="2800" dirty="0"/>
              <a:t>For those studying abroad during Fall semester, and returning to campus in the Spring semester</a:t>
            </a:r>
          </a:p>
          <a:p>
            <a:endParaRPr lang="en-US" sz="2800" dirty="0"/>
          </a:p>
          <a:p>
            <a:pPr marL="914400" lvl="1" indent="-457200">
              <a:buFont typeface="Arial" panose="020B0604020202020204" pitchFamily="34" charset="0"/>
              <a:buChar char="•"/>
            </a:pPr>
            <a:r>
              <a:rPr lang="en-US" sz="2400" dirty="0"/>
              <a:t>Contact Residence Life if you require housing in Spring 2025. </a:t>
            </a:r>
            <a:r>
              <a:rPr lang="en-US" sz="2400" b="0" i="0" u="none" strike="noStrike" dirty="0">
                <a:solidFill>
                  <a:srgbClr val="75325F"/>
                </a:solidFill>
                <a:effectLst/>
                <a:latin typeface="Roboto Condensed" panose="02000000000000000000" pitchFamily="2" charset="0"/>
                <a:hlinkClick r:id="rId3"/>
              </a:rPr>
              <a:t>res-life@scranton.edu</a:t>
            </a:r>
            <a:endParaRPr lang="en-US" sz="2400" dirty="0"/>
          </a:p>
        </p:txBody>
      </p:sp>
      <p:pic>
        <p:nvPicPr>
          <p:cNvPr id="8194" name="Picture 2" descr="https://openclipart.org/image/2400px/svg_to_png/217511/142974703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9512" y="3886200"/>
            <a:ext cx="2057400"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939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3812" y="2667000"/>
            <a:ext cx="9753600" cy="1325562"/>
          </a:xfrm>
        </p:spPr>
        <p:txBody>
          <a:bodyPr anchor="ctr">
            <a:normAutofit fontScale="90000"/>
          </a:bodyPr>
          <a:lstStyle/>
          <a:p>
            <a:pPr algn="ctr"/>
            <a:r>
              <a:rPr lang="en-US" sz="4800" b="1" dirty="0">
                <a:solidFill>
                  <a:schemeClr val="tx1"/>
                </a:solidFill>
                <a:latin typeface="Freestyle Script" panose="030804020302050B0404" pitchFamily="66" charset="0"/>
              </a:rPr>
              <a:t>Good Luck on Your STUDY ABROAD Journey!</a:t>
            </a:r>
          </a:p>
        </p:txBody>
      </p:sp>
    </p:spTree>
    <p:extLst>
      <p:ext uri="{BB962C8B-B14F-4D97-AF65-F5344CB8AC3E}">
        <p14:creationId xmlns:p14="http://schemas.microsoft.com/office/powerpoint/2010/main" val="3734283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57200"/>
            <a:ext cx="9753600" cy="761999"/>
          </a:xfrm>
        </p:spPr>
        <p:txBody>
          <a:bodyPr/>
          <a:lstStyle/>
          <a:p>
            <a:pPr algn="ctr"/>
            <a:r>
              <a:rPr lang="en-US" b="1" dirty="0">
                <a:solidFill>
                  <a:schemeClr val="tx1"/>
                </a:solidFill>
              </a:rPr>
              <a:t>Conduct Abroad</a:t>
            </a:r>
          </a:p>
        </p:txBody>
      </p:sp>
      <p:sp>
        <p:nvSpPr>
          <p:cNvPr id="3" name="TextBox 2"/>
          <p:cNvSpPr txBox="1"/>
          <p:nvPr/>
        </p:nvSpPr>
        <p:spPr>
          <a:xfrm>
            <a:off x="912812" y="1447800"/>
            <a:ext cx="10058400" cy="4896725"/>
          </a:xfrm>
          <a:prstGeom prst="rect">
            <a:avLst/>
          </a:prstGeom>
          <a:noFill/>
        </p:spPr>
        <p:txBody>
          <a:bodyPr wrap="square" rtlCol="0">
            <a:spAutoFit/>
          </a:bodyPr>
          <a:lstStyle/>
          <a:p>
            <a:pPr marL="342900" indent="-342900">
              <a:lnSpc>
                <a:spcPct val="90000"/>
              </a:lnSpc>
              <a:buFont typeface="Arial" panose="020B0604020202020204" pitchFamily="34" charset="0"/>
              <a:buChar char="•"/>
            </a:pPr>
            <a:r>
              <a:rPr lang="en-US" dirty="0"/>
              <a:t>While you are abroad you are still registered as University of Scranton students. The </a:t>
            </a:r>
            <a:r>
              <a:rPr lang="en-US" dirty="0">
                <a:hlinkClick r:id="rId3"/>
              </a:rPr>
              <a:t>Student Code of Conduct of the University of Scranton remains in effect</a:t>
            </a:r>
            <a:r>
              <a:rPr lang="en-US" dirty="0"/>
              <a:t>. Any infraction abroad will result in disciplinary action upon your arrival home, in the event you are not sent home immediately.</a:t>
            </a:r>
          </a:p>
          <a:p>
            <a:pPr marL="274320" lvl="0" indent="-228600">
              <a:lnSpc>
                <a:spcPct val="90000"/>
              </a:lnSpc>
              <a:spcBef>
                <a:spcPts val="1800"/>
              </a:spcBef>
              <a:buClr>
                <a:prstClr val="black"/>
              </a:buClr>
              <a:buSzPct val="80000"/>
              <a:buFont typeface="Arial" pitchFamily="34" charset="0"/>
              <a:buChar char="•"/>
            </a:pPr>
            <a:r>
              <a:rPr lang="en-US" dirty="0">
                <a:solidFill>
                  <a:prstClr val="black"/>
                </a:solidFill>
              </a:rPr>
              <a:t>Sexual Harassment and Sexual Misconduct Policy</a:t>
            </a:r>
          </a:p>
          <a:p>
            <a:pPr marL="274320" lvl="0" indent="-228600">
              <a:lnSpc>
                <a:spcPct val="90000"/>
              </a:lnSpc>
              <a:spcBef>
                <a:spcPts val="1800"/>
              </a:spcBef>
              <a:buClr>
                <a:prstClr val="black"/>
              </a:buClr>
              <a:buSzPct val="80000"/>
              <a:buFont typeface="Arial" pitchFamily="34" charset="0"/>
              <a:buChar char="•"/>
            </a:pPr>
            <a:r>
              <a:rPr lang="en-US" dirty="0">
                <a:solidFill>
                  <a:prstClr val="black"/>
                </a:solidFill>
              </a:rPr>
              <a:t>Policy applies to all members of the University community </a:t>
            </a:r>
          </a:p>
          <a:p>
            <a:pPr marL="502920" lvl="1" indent="-228600">
              <a:lnSpc>
                <a:spcPct val="90000"/>
              </a:lnSpc>
              <a:spcBef>
                <a:spcPts val="600"/>
              </a:spcBef>
              <a:buClr>
                <a:prstClr val="black"/>
              </a:buClr>
              <a:buSzPct val="80000"/>
              <a:buFont typeface="Arial" pitchFamily="34" charset="0"/>
              <a:buChar char="•"/>
            </a:pPr>
            <a:r>
              <a:rPr lang="en-US" dirty="0">
                <a:solidFill>
                  <a:prstClr val="black"/>
                </a:solidFill>
              </a:rPr>
              <a:t>Students</a:t>
            </a:r>
          </a:p>
          <a:p>
            <a:pPr marL="502920" lvl="1" indent="-228600">
              <a:lnSpc>
                <a:spcPct val="90000"/>
              </a:lnSpc>
              <a:spcBef>
                <a:spcPts val="600"/>
              </a:spcBef>
              <a:buClr>
                <a:prstClr val="black"/>
              </a:buClr>
              <a:buSzPct val="80000"/>
              <a:buFont typeface="Arial" pitchFamily="34" charset="0"/>
              <a:buChar char="•"/>
            </a:pPr>
            <a:r>
              <a:rPr lang="en-US" dirty="0">
                <a:solidFill>
                  <a:prstClr val="black"/>
                </a:solidFill>
              </a:rPr>
              <a:t>Staff</a:t>
            </a:r>
          </a:p>
          <a:p>
            <a:pPr marL="502920" lvl="1" indent="-228600">
              <a:lnSpc>
                <a:spcPct val="90000"/>
              </a:lnSpc>
              <a:spcBef>
                <a:spcPts val="600"/>
              </a:spcBef>
              <a:buClr>
                <a:prstClr val="black"/>
              </a:buClr>
              <a:buSzPct val="80000"/>
              <a:buFont typeface="Arial" pitchFamily="34" charset="0"/>
              <a:buChar char="•"/>
            </a:pPr>
            <a:r>
              <a:rPr lang="en-US" dirty="0">
                <a:solidFill>
                  <a:prstClr val="black"/>
                </a:solidFill>
              </a:rPr>
              <a:t>Faculty </a:t>
            </a:r>
          </a:p>
          <a:p>
            <a:pPr marL="502920" lvl="1" indent="-228600">
              <a:lnSpc>
                <a:spcPct val="90000"/>
              </a:lnSpc>
              <a:spcBef>
                <a:spcPts val="600"/>
              </a:spcBef>
              <a:buClr>
                <a:prstClr val="black"/>
              </a:buClr>
              <a:buSzPct val="80000"/>
              <a:buFont typeface="Arial" pitchFamily="34" charset="0"/>
              <a:buChar char="•"/>
            </a:pPr>
            <a:r>
              <a:rPr lang="en-US" dirty="0">
                <a:solidFill>
                  <a:prstClr val="black"/>
                </a:solidFill>
              </a:rPr>
              <a:t>Guests/Visitors </a:t>
            </a:r>
          </a:p>
          <a:p>
            <a:pPr marL="274320" lvl="0" indent="-228600">
              <a:lnSpc>
                <a:spcPct val="90000"/>
              </a:lnSpc>
              <a:spcBef>
                <a:spcPts val="1800"/>
              </a:spcBef>
              <a:buClr>
                <a:prstClr val="black"/>
              </a:buClr>
              <a:buSzPct val="80000"/>
              <a:buFont typeface="Arial" pitchFamily="34" charset="0"/>
              <a:buChar char="•"/>
            </a:pPr>
            <a:r>
              <a:rPr lang="en-US" dirty="0">
                <a:solidFill>
                  <a:prstClr val="black"/>
                </a:solidFill>
              </a:rPr>
              <a:t>Student Code of Conduct and Sexual Harassment/Sexual Misconduct Policy governs off campus conduct of University students and faculty leaders</a:t>
            </a:r>
          </a:p>
          <a:p>
            <a:pPr marL="274320" lvl="0" indent="-228600">
              <a:lnSpc>
                <a:spcPct val="90000"/>
              </a:lnSpc>
              <a:spcBef>
                <a:spcPts val="1800"/>
              </a:spcBef>
              <a:buClr>
                <a:prstClr val="black"/>
              </a:buClr>
              <a:buSzPct val="80000"/>
              <a:buFont typeface="Arial" pitchFamily="34" charset="0"/>
              <a:buChar char="•"/>
            </a:pPr>
            <a:r>
              <a:rPr lang="en-US" dirty="0">
                <a:solidFill>
                  <a:prstClr val="black"/>
                </a:solidFill>
              </a:rPr>
              <a:t>We expect you to conduct yourself as a representative of the University. </a:t>
            </a:r>
          </a:p>
          <a:p>
            <a:pPr>
              <a:lnSpc>
                <a:spcPct val="90000"/>
              </a:lnSpc>
            </a:pPr>
            <a:endParaRPr lang="en-US" sz="2400" dirty="0"/>
          </a:p>
        </p:txBody>
      </p:sp>
      <p:pic>
        <p:nvPicPr>
          <p:cNvPr id="5122" name="Picture 2" descr="https://upload.wikimedia.org/wikipedia/en/9/92/University_of_Scranton_sea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2612" y="4399192"/>
            <a:ext cx="1295400" cy="171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85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Minimizing risk</a:t>
            </a:r>
          </a:p>
        </p:txBody>
      </p:sp>
      <p:sp>
        <p:nvSpPr>
          <p:cNvPr id="3" name="Content Placeholder 2"/>
          <p:cNvSpPr>
            <a:spLocks noGrp="1"/>
          </p:cNvSpPr>
          <p:nvPr>
            <p:ph sz="half" idx="1"/>
          </p:nvPr>
        </p:nvSpPr>
        <p:spPr/>
        <p:txBody>
          <a:bodyPr>
            <a:normAutofit/>
          </a:bodyPr>
          <a:lstStyle/>
          <a:p>
            <a:r>
              <a:rPr lang="en-US" dirty="0"/>
              <a:t>Familiarize yourself with local laws and customs. </a:t>
            </a:r>
          </a:p>
          <a:p>
            <a:r>
              <a:rPr lang="en-US" dirty="0"/>
              <a:t>Avoid traveling alone, especially after dark.  Be conscious of your surroundings. </a:t>
            </a:r>
          </a:p>
          <a:p>
            <a:r>
              <a:rPr lang="en-US" dirty="0"/>
              <a:t>Plan appropriate wardrobe: you do not want to offend the locals, nor draw unwanted attention.</a:t>
            </a:r>
          </a:p>
        </p:txBody>
      </p:sp>
      <p:sp>
        <p:nvSpPr>
          <p:cNvPr id="5" name="Content Placeholder 4"/>
          <p:cNvSpPr>
            <a:spLocks noGrp="1"/>
          </p:cNvSpPr>
          <p:nvPr>
            <p:ph sz="half" idx="2"/>
          </p:nvPr>
        </p:nvSpPr>
        <p:spPr/>
        <p:txBody>
          <a:bodyPr>
            <a:normAutofit/>
          </a:bodyPr>
          <a:lstStyle/>
          <a:p>
            <a:r>
              <a:rPr lang="en-US" dirty="0"/>
              <a:t>Do not carry large amounts of cash.</a:t>
            </a:r>
          </a:p>
          <a:p>
            <a:r>
              <a:rPr lang="en-US" dirty="0"/>
              <a:t>Avoid long waits in lobbies and terminals, if possible (pickpockets).</a:t>
            </a:r>
          </a:p>
          <a:p>
            <a:r>
              <a:rPr lang="en-US" dirty="0"/>
              <a:t>Avoid civil disturbances.</a:t>
            </a:r>
          </a:p>
          <a:p>
            <a:r>
              <a:rPr lang="en-US" dirty="0"/>
              <a:t>Remain sober and employ the buddy system.</a:t>
            </a:r>
          </a:p>
          <a:p>
            <a:r>
              <a:rPr lang="en-US" b="1" dirty="0"/>
              <a:t>BE SMART</a:t>
            </a:r>
          </a:p>
          <a:p>
            <a:endParaRPr lang="en-US" dirty="0"/>
          </a:p>
          <a:p>
            <a:endParaRPr lang="en-US" dirty="0"/>
          </a:p>
        </p:txBody>
      </p:sp>
      <p:pic>
        <p:nvPicPr>
          <p:cNvPr id="6146" name="Picture 2" descr="http://blog.prodigal.ca/wp-content/uploads/2011/02/business-graph-downward-slope-300x29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5412" y="4997322"/>
            <a:ext cx="1866900" cy="1860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6334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tx1"/>
                </a:solidFill>
              </a:rPr>
              <a:t>US Dept of State Travel ADVICE</a:t>
            </a:r>
          </a:p>
        </p:txBody>
      </p:sp>
      <p:sp>
        <p:nvSpPr>
          <p:cNvPr id="3" name="Content Placeholder 2"/>
          <p:cNvSpPr>
            <a:spLocks noGrp="1"/>
          </p:cNvSpPr>
          <p:nvPr>
            <p:ph sz="half" idx="1"/>
          </p:nvPr>
        </p:nvSpPr>
        <p:spPr>
          <a:xfrm>
            <a:off x="1233278" y="1828800"/>
            <a:ext cx="10499933" cy="4343400"/>
          </a:xfrm>
        </p:spPr>
        <p:txBody>
          <a:bodyPr>
            <a:normAutofit/>
          </a:bodyPr>
          <a:lstStyle/>
          <a:p>
            <a:pPr marL="0" indent="0">
              <a:buNone/>
            </a:pPr>
            <a:r>
              <a:rPr lang="en-US" sz="2400" dirty="0"/>
              <a:t>Review country-specific destination advice from the US Department of State: </a:t>
            </a:r>
          </a:p>
          <a:p>
            <a:pPr marL="0" indent="0">
              <a:buNone/>
            </a:pPr>
            <a:r>
              <a:rPr lang="en-US" sz="2400" b="1" dirty="0"/>
              <a:t>Travel Advisories</a:t>
            </a:r>
            <a:r>
              <a:rPr lang="en-US" sz="2400" dirty="0"/>
              <a:t>:</a:t>
            </a:r>
          </a:p>
          <a:p>
            <a:pPr marL="0" indent="0">
              <a:buNone/>
            </a:pPr>
            <a:r>
              <a:rPr lang="en-US" sz="2400" dirty="0">
                <a:hlinkClick r:id="rId3"/>
              </a:rPr>
              <a:t>https://travel.state.gov/content/travel/en/traveladvisories/traveladvisories.html/</a:t>
            </a:r>
            <a:endParaRPr lang="en-US" sz="2400" dirty="0"/>
          </a:p>
          <a:p>
            <a:pPr marL="0" indent="0">
              <a:buNone/>
            </a:pPr>
            <a:endParaRPr lang="en-US" sz="2400" dirty="0"/>
          </a:p>
          <a:p>
            <a:pPr marL="0" indent="0">
              <a:buNone/>
            </a:pPr>
            <a:r>
              <a:rPr lang="en-US" b="1" dirty="0"/>
              <a:t>Country Security Reports:</a:t>
            </a:r>
          </a:p>
          <a:p>
            <a:pPr marL="0" indent="0">
              <a:buNone/>
            </a:pPr>
            <a:r>
              <a:rPr lang="en-US" sz="2400" dirty="0">
                <a:hlinkClick r:id="rId4"/>
              </a:rPr>
              <a:t>https://www.osac.gov/Content/Browse/Report?subContentTypes=Country%20Security%20Report</a:t>
            </a:r>
            <a:endParaRPr lang="en-US" sz="2400" b="1" dirty="0"/>
          </a:p>
          <a:p>
            <a:pPr marL="0" indent="0">
              <a:buNone/>
            </a:pPr>
            <a:endParaRPr lang="en-US" sz="2400" dirty="0"/>
          </a:p>
        </p:txBody>
      </p:sp>
    </p:spTree>
    <p:extLst>
      <p:ext uri="{BB962C8B-B14F-4D97-AF65-F5344CB8AC3E}">
        <p14:creationId xmlns:p14="http://schemas.microsoft.com/office/powerpoint/2010/main" val="34839171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2" y="0"/>
            <a:ext cx="9753600" cy="1371600"/>
          </a:xfrm>
        </p:spPr>
        <p:txBody>
          <a:bodyPr anchor="ctr"/>
          <a:lstStyle/>
          <a:p>
            <a:pPr algn="ctr"/>
            <a:r>
              <a:rPr lang="en-US" b="1" dirty="0">
                <a:solidFill>
                  <a:schemeClr val="tx1"/>
                </a:solidFill>
              </a:rPr>
              <a:t>Understanding the law</a:t>
            </a:r>
          </a:p>
        </p:txBody>
      </p:sp>
      <p:sp>
        <p:nvSpPr>
          <p:cNvPr id="3" name="Text Placeholder 2"/>
          <p:cNvSpPr>
            <a:spLocks noGrp="1"/>
          </p:cNvSpPr>
          <p:nvPr>
            <p:ph type="body" idx="1"/>
          </p:nvPr>
        </p:nvSpPr>
        <p:spPr>
          <a:xfrm>
            <a:off x="1065212" y="1371600"/>
            <a:ext cx="10672460" cy="4720166"/>
          </a:xfrm>
        </p:spPr>
        <p:txBody>
          <a:bodyPr>
            <a:normAutofit/>
          </a:bodyPr>
          <a:lstStyle/>
          <a:p>
            <a:pPr marL="109728" lvl="0"/>
            <a:r>
              <a:rPr lang="en-US" sz="1800" b="1" dirty="0"/>
              <a:t>Make sure you know the relevant laws for each country to which you plan to travel. Foreign laws apply to visitors, regardless of the visitor’s country of citizenship</a:t>
            </a:r>
            <a:r>
              <a:rPr lang="en-US" sz="1800" dirty="0"/>
              <a:t>. </a:t>
            </a:r>
          </a:p>
          <a:p>
            <a:pPr marL="109728"/>
            <a:endParaRPr lang="en-US" sz="1800" dirty="0"/>
          </a:p>
          <a:p>
            <a:pPr marL="109728" lvl="0"/>
            <a:r>
              <a:rPr lang="en-US" sz="1800" dirty="0"/>
              <a:t>If you find yourself in legal trouble abroad (for example, arrested), the U.S. Embassy or Consulate may only be able to assist you in the following ways: </a:t>
            </a:r>
          </a:p>
          <a:p>
            <a:pPr lvl="1">
              <a:buFont typeface="Wingdings" pitchFamily="2" charset="2"/>
              <a:buChar char="§"/>
            </a:pPr>
            <a:r>
              <a:rPr lang="en-US" dirty="0">
                <a:solidFill>
                  <a:schemeClr val="tx1">
                    <a:lumMod val="95000"/>
                    <a:lumOff val="5000"/>
                  </a:schemeClr>
                </a:solidFill>
              </a:rPr>
              <a:t>Visit you in jail after your arrest </a:t>
            </a:r>
          </a:p>
          <a:p>
            <a:pPr lvl="1">
              <a:buFont typeface="Wingdings" pitchFamily="2" charset="2"/>
              <a:buChar char="§"/>
            </a:pPr>
            <a:r>
              <a:rPr lang="en-US" dirty="0">
                <a:solidFill>
                  <a:schemeClr val="tx1">
                    <a:lumMod val="95000"/>
                    <a:lumOff val="5000"/>
                  </a:schemeClr>
                </a:solidFill>
              </a:rPr>
              <a:t>Give you a list of local attorneys </a:t>
            </a:r>
          </a:p>
          <a:p>
            <a:pPr lvl="1">
              <a:buFont typeface="Wingdings" pitchFamily="2" charset="2"/>
              <a:buChar char="§"/>
            </a:pPr>
            <a:r>
              <a:rPr lang="en-US" dirty="0">
                <a:solidFill>
                  <a:schemeClr val="tx1">
                    <a:lumMod val="95000"/>
                    <a:lumOff val="5000"/>
                  </a:schemeClr>
                </a:solidFill>
              </a:rPr>
              <a:t>Notify your family and friends and relay request for money and other aid </a:t>
            </a:r>
          </a:p>
          <a:p>
            <a:pPr lvl="1">
              <a:buFont typeface="Wingdings" pitchFamily="2" charset="2"/>
              <a:buChar char="§"/>
            </a:pPr>
            <a:r>
              <a:rPr lang="en-US" dirty="0">
                <a:solidFill>
                  <a:schemeClr val="tx1">
                    <a:lumMod val="95000"/>
                    <a:lumOff val="5000"/>
                  </a:schemeClr>
                </a:solidFill>
              </a:rPr>
              <a:t>Intercede with local authorities to help ensure your proper treatment under the law and in accordance with internationally recognized standards </a:t>
            </a:r>
          </a:p>
          <a:p>
            <a:pPr lvl="1">
              <a:buFont typeface="Wingdings" pitchFamily="2" charset="2"/>
              <a:buChar char="§"/>
            </a:pPr>
            <a:r>
              <a:rPr lang="en-US" dirty="0">
                <a:solidFill>
                  <a:schemeClr val="tx1">
                    <a:lumMod val="95000"/>
                    <a:lumOff val="5000"/>
                  </a:schemeClr>
                </a:solidFill>
              </a:rPr>
              <a:t>Protest mistreatment </a:t>
            </a:r>
          </a:p>
          <a:p>
            <a:pPr marL="109728"/>
            <a:endParaRPr lang="en-US" sz="1800" dirty="0"/>
          </a:p>
          <a:p>
            <a:pPr marL="109728"/>
            <a:r>
              <a:rPr lang="en-US" sz="1800" b="1" dirty="0"/>
              <a:t>*Legal Representation:</a:t>
            </a:r>
            <a:r>
              <a:rPr lang="en-US" sz="1800" dirty="0"/>
              <a:t> You will be responsible for bearing the financial burden of your legal representation as well as the outcome of a trial. </a:t>
            </a:r>
          </a:p>
          <a:p>
            <a:pPr marL="109728"/>
            <a:endParaRPr lang="en-US" sz="1800" dirty="0"/>
          </a:p>
          <a:p>
            <a:pPr marL="109728"/>
            <a:r>
              <a:rPr lang="en-US" sz="1800" b="1" dirty="0"/>
              <a:t>*Constitutional Rights:</a:t>
            </a:r>
            <a:r>
              <a:rPr lang="en-US" sz="1800" dirty="0"/>
              <a:t> You cease to be protected by U.S. law and Constitutional rights once you leave the country. </a:t>
            </a:r>
          </a:p>
          <a:p>
            <a:pPr marL="109728"/>
            <a:endParaRPr lang="en-US" sz="1800" dirty="0"/>
          </a:p>
        </p:txBody>
      </p:sp>
    </p:spTree>
    <p:extLst>
      <p:ext uri="{BB962C8B-B14F-4D97-AF65-F5344CB8AC3E}">
        <p14:creationId xmlns:p14="http://schemas.microsoft.com/office/powerpoint/2010/main" val="3394127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lstStyle/>
          <a:p>
            <a:pPr algn="ctr"/>
            <a:r>
              <a:rPr lang="en-US" b="1" dirty="0"/>
              <a:t>CULTURE</a:t>
            </a:r>
          </a:p>
        </p:txBody>
      </p:sp>
      <p:sp>
        <p:nvSpPr>
          <p:cNvPr id="5" name="Content Placeholder 4"/>
          <p:cNvSpPr>
            <a:spLocks noGrp="1"/>
          </p:cNvSpPr>
          <p:nvPr>
            <p:ph idx="1"/>
          </p:nvPr>
        </p:nvSpPr>
        <p:spPr/>
        <p:txBody>
          <a:bodyPr/>
          <a:lstStyle/>
          <a:p>
            <a:pPr lvl="0"/>
            <a:r>
              <a:rPr lang="en-US" sz="4400" dirty="0" err="1"/>
              <a:t>Whcih</a:t>
            </a:r>
            <a:r>
              <a:rPr lang="en-US" sz="4400" dirty="0"/>
              <a:t> </a:t>
            </a:r>
            <a:r>
              <a:rPr lang="en-US" sz="4400" dirty="0" err="1"/>
              <a:t>mbemer</a:t>
            </a:r>
            <a:r>
              <a:rPr lang="en-US" sz="4400" dirty="0"/>
              <a:t> </a:t>
            </a:r>
            <a:r>
              <a:rPr lang="en-US" sz="4400" dirty="0" err="1"/>
              <a:t>stintig</a:t>
            </a:r>
            <a:r>
              <a:rPr lang="en-US" sz="4400" dirty="0"/>
              <a:t> in the </a:t>
            </a:r>
            <a:r>
              <a:rPr lang="en-US" sz="4400" dirty="0" err="1"/>
              <a:t>aiducene</a:t>
            </a:r>
            <a:r>
              <a:rPr lang="en-US" sz="4400" dirty="0"/>
              <a:t> </a:t>
            </a:r>
            <a:r>
              <a:rPr lang="en-US" sz="4400" dirty="0" err="1"/>
              <a:t>cnaont</a:t>
            </a:r>
            <a:r>
              <a:rPr lang="en-US" sz="4400" dirty="0"/>
              <a:t> </a:t>
            </a:r>
            <a:r>
              <a:rPr lang="en-US" sz="4400" dirty="0" err="1"/>
              <a:t>raed</a:t>
            </a:r>
            <a:r>
              <a:rPr lang="en-US" sz="4400" dirty="0"/>
              <a:t> this </a:t>
            </a:r>
            <a:r>
              <a:rPr lang="en-US" sz="4400" dirty="0" err="1"/>
              <a:t>txet</a:t>
            </a:r>
            <a:r>
              <a:rPr lang="en-US" sz="4400" dirty="0"/>
              <a:t>?</a:t>
            </a:r>
          </a:p>
          <a:p>
            <a:pPr marL="45720" indent="0">
              <a:buNone/>
            </a:pPr>
            <a:r>
              <a:rPr lang="en-US" dirty="0"/>
              <a:t> </a:t>
            </a:r>
          </a:p>
          <a:p>
            <a:r>
              <a:rPr lang="zh-CN" altLang="en-US" sz="4400" dirty="0"/>
              <a:t>你们在座的哪一位能读懂这句话？</a:t>
            </a:r>
            <a:endParaRPr lang="en-US" sz="4400" dirty="0"/>
          </a:p>
          <a:p>
            <a:pPr marL="45720" indent="0">
              <a:buNone/>
            </a:pPr>
            <a:r>
              <a:rPr lang="en-US" dirty="0"/>
              <a:t> </a:t>
            </a:r>
          </a:p>
          <a:p>
            <a:endParaRPr lang="en-US" dirty="0"/>
          </a:p>
        </p:txBody>
      </p:sp>
    </p:spTree>
    <p:extLst>
      <p:ext uri="{BB962C8B-B14F-4D97-AF65-F5344CB8AC3E}">
        <p14:creationId xmlns:p14="http://schemas.microsoft.com/office/powerpoint/2010/main" val="3214059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 y="274638"/>
            <a:ext cx="12188824" cy="1325562"/>
          </a:xfrm>
        </p:spPr>
        <p:txBody>
          <a:bodyPr/>
          <a:lstStyle/>
          <a:p>
            <a:pPr algn="ctr"/>
            <a:r>
              <a:rPr lang="en-US" b="1" dirty="0">
                <a:solidFill>
                  <a:schemeClr val="tx1"/>
                </a:solidFill>
              </a:rPr>
              <a:t>Adjusting to life abroad:</a:t>
            </a:r>
            <a:br>
              <a:rPr lang="en-US" b="1" dirty="0">
                <a:solidFill>
                  <a:schemeClr val="tx1"/>
                </a:solidFill>
              </a:rPr>
            </a:br>
            <a:r>
              <a:rPr lang="en-US" b="1" dirty="0">
                <a:solidFill>
                  <a:schemeClr val="tx1"/>
                </a:solidFill>
              </a:rPr>
              <a:t>Culture shock</a:t>
            </a:r>
          </a:p>
        </p:txBody>
      </p:sp>
      <p:sp>
        <p:nvSpPr>
          <p:cNvPr id="2" name="Content Placeholder 1"/>
          <p:cNvSpPr>
            <a:spLocks noGrp="1"/>
          </p:cNvSpPr>
          <p:nvPr>
            <p:ph sz="half" idx="2"/>
          </p:nvPr>
        </p:nvSpPr>
        <p:spPr>
          <a:xfrm>
            <a:off x="912812" y="1828799"/>
            <a:ext cx="4709160" cy="4724401"/>
          </a:xfrm>
        </p:spPr>
        <p:txBody>
          <a:bodyPr>
            <a:normAutofit fontScale="85000" lnSpcReduction="20000"/>
          </a:bodyPr>
          <a:lstStyle/>
          <a:p>
            <a:pPr marL="109728" indent="0">
              <a:buNone/>
            </a:pPr>
            <a:r>
              <a:rPr lang="en-US" b="1" dirty="0"/>
              <a:t>Culture Irritation</a:t>
            </a:r>
            <a:r>
              <a:rPr lang="en-US" dirty="0"/>
              <a:t>: </a:t>
            </a:r>
          </a:p>
          <a:p>
            <a:pPr>
              <a:buFont typeface="Wingdings" pitchFamily="2" charset="2"/>
              <a:buChar char="§"/>
            </a:pPr>
            <a:r>
              <a:rPr lang="en-US" dirty="0"/>
              <a:t>The feeling of disorientation experienced by someone who is suddenly subjected to an unfamiliar culture, way of life, or set of attitudes.</a:t>
            </a:r>
          </a:p>
          <a:p>
            <a:pPr>
              <a:buFont typeface="Wingdings" pitchFamily="2" charset="2"/>
              <a:buChar char="§"/>
            </a:pPr>
            <a:r>
              <a:rPr lang="en-US" dirty="0"/>
              <a:t>Everyone experiences culture shock but the degrees of shock may differ.</a:t>
            </a:r>
          </a:p>
          <a:p>
            <a:pPr>
              <a:buFont typeface="Wingdings" pitchFamily="2" charset="2"/>
              <a:buChar char="§"/>
            </a:pPr>
            <a:r>
              <a:rPr lang="en-US" dirty="0"/>
              <a:t>Culture shock will pass; it is not a permanent affliction!</a:t>
            </a:r>
          </a:p>
          <a:p>
            <a:pPr>
              <a:buFont typeface="Wingdings" pitchFamily="2" charset="2"/>
              <a:buChar char="§"/>
            </a:pPr>
            <a:r>
              <a:rPr lang="en-US" dirty="0"/>
              <a:t>Regardless of how much you have traveled, you will have a period of adjustment when you travel abroad. There are a few things you can do to make the period of adjustment an easier one for yourself; learn as much about where you are going before you go and understand that you will experience culture shock.    </a:t>
            </a:r>
          </a:p>
          <a:p>
            <a:pPr marL="45720" indent="0">
              <a:buNone/>
            </a:pPr>
            <a:endParaRPr lang="en-US" dirty="0"/>
          </a:p>
        </p:txBody>
      </p:sp>
      <p:sp>
        <p:nvSpPr>
          <p:cNvPr id="9" name="Rectangle 8"/>
          <p:cNvSpPr/>
          <p:nvPr/>
        </p:nvSpPr>
        <p:spPr>
          <a:xfrm>
            <a:off x="5865812" y="1600200"/>
            <a:ext cx="6092825" cy="4616648"/>
          </a:xfrm>
          <a:prstGeom prst="rect">
            <a:avLst/>
          </a:prstGeom>
        </p:spPr>
        <p:txBody>
          <a:bodyPr>
            <a:spAutoFit/>
          </a:bodyPr>
          <a:lstStyle/>
          <a:p>
            <a:pPr marL="109728" indent="0">
              <a:buNone/>
            </a:pPr>
            <a:r>
              <a:rPr lang="en-US" sz="1400" b="1" dirty="0"/>
              <a:t>Honeymoon Stage/Excitement: </a:t>
            </a:r>
            <a:br>
              <a:rPr lang="en-US" sz="1400" dirty="0"/>
            </a:br>
            <a:r>
              <a:rPr lang="en-US" sz="1400" dirty="0"/>
              <a:t>You have feelings of elation and excitement</a:t>
            </a:r>
          </a:p>
          <a:p>
            <a:pPr marL="109728" indent="0">
              <a:buNone/>
            </a:pPr>
            <a:r>
              <a:rPr lang="en-US" sz="1400" dirty="0"/>
              <a:t>You are fascinated and intrigued by the host culture</a:t>
            </a:r>
          </a:p>
          <a:p>
            <a:pPr marL="109728" indent="0">
              <a:buNone/>
            </a:pPr>
            <a:r>
              <a:rPr lang="en-US" sz="1400" dirty="0"/>
              <a:t>You have positive feelings about the host culture</a:t>
            </a:r>
          </a:p>
          <a:p>
            <a:pPr marL="109728" indent="0">
              <a:buNone/>
            </a:pPr>
            <a:endParaRPr lang="en-US" sz="1400" dirty="0"/>
          </a:p>
          <a:p>
            <a:pPr marL="109728" indent="0">
              <a:buNone/>
            </a:pPr>
            <a:r>
              <a:rPr lang="en-US" sz="1400" b="1" dirty="0"/>
              <a:t>Negotiation Phase/Withdrawal:</a:t>
            </a:r>
            <a:endParaRPr lang="en-US" sz="1400" dirty="0"/>
          </a:p>
          <a:p>
            <a:pPr marL="109728" indent="0">
              <a:buNone/>
            </a:pPr>
            <a:r>
              <a:rPr lang="en-US" sz="1400" dirty="0"/>
              <a:t>Differences between the two cultures start to create some anxiety and frustration for you</a:t>
            </a:r>
          </a:p>
          <a:p>
            <a:pPr marL="109728" indent="0">
              <a:buNone/>
            </a:pPr>
            <a:r>
              <a:rPr lang="en-US" sz="1400" dirty="0"/>
              <a:t>You start to withdraw</a:t>
            </a:r>
          </a:p>
          <a:p>
            <a:pPr marL="109728" indent="0">
              <a:buNone/>
            </a:pPr>
            <a:r>
              <a:rPr lang="en-US" sz="1400" dirty="0"/>
              <a:t>You begin to criticize or mock host culture</a:t>
            </a:r>
          </a:p>
          <a:p>
            <a:pPr marL="109728" indent="0">
              <a:buNone/>
            </a:pPr>
            <a:r>
              <a:rPr lang="en-US" sz="1400" dirty="0"/>
              <a:t>You have negative feelings about the host culture</a:t>
            </a:r>
          </a:p>
          <a:p>
            <a:pPr marL="109728" indent="0">
              <a:buNone/>
            </a:pPr>
            <a:endParaRPr lang="en-US" sz="1400" dirty="0"/>
          </a:p>
          <a:p>
            <a:pPr marL="109728" indent="0">
              <a:buNone/>
            </a:pPr>
            <a:r>
              <a:rPr lang="en-US" sz="1400" b="1" dirty="0"/>
              <a:t>Adjustment Phase/Adjustment:</a:t>
            </a:r>
            <a:endParaRPr lang="en-US" sz="1400" dirty="0"/>
          </a:p>
          <a:p>
            <a:pPr marL="109728" indent="0">
              <a:buNone/>
            </a:pPr>
            <a:r>
              <a:rPr lang="en-US" sz="1400" dirty="0"/>
              <a:t>You are growing comfortable with new routines and the new culture</a:t>
            </a:r>
          </a:p>
          <a:p>
            <a:pPr marL="109728" indent="0">
              <a:buNone/>
            </a:pPr>
            <a:r>
              <a:rPr lang="en-US" sz="1400" dirty="0"/>
              <a:t>You are accepting differences between cultures</a:t>
            </a:r>
          </a:p>
          <a:p>
            <a:pPr marL="109728" indent="0">
              <a:buNone/>
            </a:pPr>
            <a:endParaRPr lang="en-US" sz="1400" dirty="0"/>
          </a:p>
          <a:p>
            <a:pPr marL="109728" indent="0">
              <a:buNone/>
            </a:pPr>
            <a:r>
              <a:rPr lang="en-US" sz="1400" b="1" dirty="0"/>
              <a:t>Mastery Phase/Enthusiasm:</a:t>
            </a:r>
            <a:endParaRPr lang="en-US" sz="1400" dirty="0"/>
          </a:p>
          <a:p>
            <a:pPr marL="109728" indent="0">
              <a:buNone/>
            </a:pPr>
            <a:r>
              <a:rPr lang="en-US" sz="1400" dirty="0"/>
              <a:t>You feel confident in your new culture</a:t>
            </a:r>
          </a:p>
          <a:p>
            <a:pPr marL="109728" indent="0">
              <a:buNone/>
            </a:pPr>
            <a:r>
              <a:rPr lang="en-US" sz="1400" dirty="0"/>
              <a:t>You enjoy the new culture and adopt some behaviors of the new culture</a:t>
            </a:r>
          </a:p>
        </p:txBody>
      </p:sp>
    </p:spTree>
    <p:extLst>
      <p:ext uri="{BB962C8B-B14F-4D97-AF65-F5344CB8AC3E}">
        <p14:creationId xmlns:p14="http://schemas.microsoft.com/office/powerpoint/2010/main" val="2547412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iagram&#10;&#10;Description automatically generated">
            <a:extLst>
              <a:ext uri="{FF2B5EF4-FFF2-40B4-BE49-F238E27FC236}">
                <a16:creationId xmlns:a16="http://schemas.microsoft.com/office/drawing/2014/main" id="{67CF934C-19D7-490E-9487-491BA9CEED59}"/>
              </a:ext>
            </a:extLst>
          </p:cNvPr>
          <p:cNvPicPr>
            <a:picLocks noChangeAspect="1"/>
          </p:cNvPicPr>
          <p:nvPr/>
        </p:nvPicPr>
        <p:blipFill rotWithShape="1">
          <a:blip r:embed="rId2"/>
          <a:srcRect t="11947" b="10447"/>
          <a:stretch/>
        </p:blipFill>
        <p:spPr>
          <a:xfrm>
            <a:off x="20" y="10"/>
            <a:ext cx="12188805" cy="6857990"/>
          </a:xfrm>
          <a:prstGeom prst="rect">
            <a:avLst/>
          </a:prstGeom>
          <a:noFill/>
        </p:spPr>
      </p:pic>
    </p:spTree>
    <p:extLst>
      <p:ext uri="{BB962C8B-B14F-4D97-AF65-F5344CB8AC3E}">
        <p14:creationId xmlns:p14="http://schemas.microsoft.com/office/powerpoint/2010/main" val="859126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Continental World 16x9">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007AB78-8AA3-48FB-9A6F-F33600BC4B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World maps series, World  presentation (widescreen)</Template>
  <TotalTime>0</TotalTime>
  <Words>2289</Words>
  <Application>Microsoft Office PowerPoint</Application>
  <PresentationFormat>Custom</PresentationFormat>
  <Paragraphs>276</Paragraphs>
  <Slides>27</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Century Gothic</vt:lpstr>
      <vt:lpstr>Freestyle Script</vt:lpstr>
      <vt:lpstr>Lucida Sans Unicode</vt:lpstr>
      <vt:lpstr>Roboto Condensed</vt:lpstr>
      <vt:lpstr>Wingdings</vt:lpstr>
      <vt:lpstr>Continental World 16x9</vt:lpstr>
      <vt:lpstr>University of Scranton Study abroad Pre-departure orientation</vt:lpstr>
      <vt:lpstr>agenda</vt:lpstr>
      <vt:lpstr>Conduct Abroad</vt:lpstr>
      <vt:lpstr>Minimizing risk</vt:lpstr>
      <vt:lpstr>US Dept of State Travel ADVICE</vt:lpstr>
      <vt:lpstr>Understanding the law</vt:lpstr>
      <vt:lpstr>CULTURE</vt:lpstr>
      <vt:lpstr>Adjusting to life abroad: Culture shock</vt:lpstr>
      <vt:lpstr>PowerPoint Presentation</vt:lpstr>
      <vt:lpstr>Tips For Overcoming Culture Shock</vt:lpstr>
      <vt:lpstr>More Tips </vt:lpstr>
      <vt:lpstr>Budget Tips</vt:lpstr>
      <vt:lpstr>Important Documents</vt:lpstr>
      <vt:lpstr>Health documents</vt:lpstr>
      <vt:lpstr>Stay Well ABROAD</vt:lpstr>
      <vt:lpstr>Geo-Blue Insurance</vt:lpstr>
      <vt:lpstr>Registering your Travel</vt:lpstr>
      <vt:lpstr>In the Event of a Real Emergency</vt:lpstr>
      <vt:lpstr>Emergencies abroad</vt:lpstr>
      <vt:lpstr>PowerPoint Presentation</vt:lpstr>
      <vt:lpstr>PowerPoint Presentation</vt:lpstr>
      <vt:lpstr>PowerPoint Presentation</vt:lpstr>
      <vt:lpstr>PowerPoint Presentation</vt:lpstr>
      <vt:lpstr>PowerPoint Presentation</vt:lpstr>
      <vt:lpstr>PowerPoint Presentation</vt:lpstr>
      <vt:lpstr>Housing for next semester</vt:lpstr>
      <vt:lpstr>Good Luck on Your STUDY ABROAD Journey!</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Scranton Study abroad Pre-departure orientation</dc:title>
  <dc:creator/>
  <cp:keywords/>
  <cp:lastModifiedBy/>
  <cp:revision>58</cp:revision>
  <dcterms:created xsi:type="dcterms:W3CDTF">2015-09-28T14:57:31Z</dcterms:created>
  <dcterms:modified xsi:type="dcterms:W3CDTF">2024-05-22T15:53:41Z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TC028048919991</vt:lpwstr>
  </property>
</Properties>
</file>